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256" r:id="rId2"/>
    <p:sldId id="266" r:id="rId3"/>
    <p:sldId id="264" r:id="rId4"/>
    <p:sldId id="265" r:id="rId5"/>
    <p:sldId id="269" r:id="rId6"/>
    <p:sldId id="271" r:id="rId7"/>
    <p:sldId id="277" r:id="rId8"/>
    <p:sldId id="278" r:id="rId9"/>
    <p:sldId id="284" r:id="rId10"/>
    <p:sldId id="285" r:id="rId11"/>
    <p:sldId id="282" r:id="rId12"/>
    <p:sldId id="283" r:id="rId13"/>
    <p:sldId id="273" r:id="rId14"/>
    <p:sldId id="279" r:id="rId15"/>
    <p:sldId id="281" r:id="rId16"/>
    <p:sldId id="274" r:id="rId17"/>
    <p:sldId id="275" r:id="rId18"/>
  </p:sldIdLst>
  <p:sldSz cx="9144000" cy="5143500" type="screen16x9"/>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99">
          <p15:clr>
            <a:srgbClr val="A4A3A4"/>
          </p15:clr>
        </p15:guide>
        <p15:guide id="2" orient="horz" pos="2811">
          <p15:clr>
            <a:srgbClr val="A4A3A4"/>
          </p15:clr>
        </p15:guide>
        <p15:guide id="3" orient="horz" pos="1620">
          <p15:clr>
            <a:srgbClr val="A4A3A4"/>
          </p15:clr>
        </p15:guide>
        <p15:guide id="4" pos="340">
          <p15:clr>
            <a:srgbClr val="A4A3A4"/>
          </p15:clr>
        </p15:guide>
        <p15:guide id="5" pos="2880">
          <p15:clr>
            <a:srgbClr val="A4A3A4"/>
          </p15:clr>
        </p15:guide>
        <p15:guide id="6" pos="54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B6AF"/>
    <a:srgbClr val="68B1E1"/>
    <a:srgbClr val="2C539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723" autoAdjust="0"/>
  </p:normalViewPr>
  <p:slideViewPr>
    <p:cSldViewPr>
      <p:cViewPr varScale="1">
        <p:scale>
          <a:sx n="71" d="100"/>
          <a:sy n="71" d="100"/>
        </p:scale>
        <p:origin x="816" y="66"/>
      </p:cViewPr>
      <p:guideLst>
        <p:guide orient="horz" pos="599"/>
        <p:guide orient="horz" pos="2811"/>
        <p:guide orient="horz" pos="1620"/>
        <p:guide pos="340"/>
        <p:guide pos="2880"/>
        <p:guide pos="54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8" d="100"/>
          <a:sy n="98" d="100"/>
        </p:scale>
        <p:origin x="-35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074530-62B5-4946-899E-989C8C21C67A}" type="datetimeFigureOut">
              <a:rPr lang="cs-CZ" smtClean="0"/>
              <a:t>01.03.2018</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10A0F-8974-4FBE-83E2-D671DC57D6DC}" type="slidenum">
              <a:rPr lang="cs-CZ" smtClean="0"/>
              <a:t>‹#›</a:t>
            </a:fld>
            <a:endParaRPr lang="cs-CZ"/>
          </a:p>
        </p:txBody>
      </p:sp>
    </p:spTree>
    <p:extLst>
      <p:ext uri="{BB962C8B-B14F-4D97-AF65-F5344CB8AC3E}">
        <p14:creationId xmlns:p14="http://schemas.microsoft.com/office/powerpoint/2010/main" val="247952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10C1676-75CC-47DF-B6F8-7B04CEB5C258}" type="datetimeFigureOut">
              <a:rPr lang="cs-CZ"/>
              <a:pPr>
                <a:defRPr/>
              </a:pPr>
              <a:t>01.03.2018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264F2C3-F260-4FCF-8ABC-65A4DB4F2F1F}" type="slidenum">
              <a:rPr lang="cs-CZ"/>
              <a:pPr>
                <a:defRPr/>
              </a:pPr>
              <a:t>‹#›</a:t>
            </a:fld>
            <a:endParaRPr lang="cs-CZ"/>
          </a:p>
        </p:txBody>
      </p:sp>
    </p:spTree>
    <p:extLst>
      <p:ext uri="{BB962C8B-B14F-4D97-AF65-F5344CB8AC3E}">
        <p14:creationId xmlns:p14="http://schemas.microsoft.com/office/powerpoint/2010/main" val="1976137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ndikit.ne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dikit.net/text/5-methodolog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was prepared by People in Need (PIN) to help you with presenting IndiKit to your colleagues</a:t>
            </a:r>
            <a:r>
              <a:rPr lang="en-US" baseline="0" dirty="0" smtClean="0"/>
              <a:t> and partner organizations. Below each slide you will find suggestions on what can you say about the given slide. </a:t>
            </a:r>
          </a:p>
          <a:p>
            <a:endParaRPr lang="en-US" dirty="0" smtClean="0"/>
          </a:p>
          <a:p>
            <a:r>
              <a:rPr lang="en-US" i="1" dirty="0" smtClean="0"/>
              <a:t>“In this 10</a:t>
            </a:r>
            <a:r>
              <a:rPr lang="en-US" i="1" baseline="0" dirty="0" smtClean="0"/>
              <a:t> minute </a:t>
            </a:r>
            <a:r>
              <a:rPr lang="en-US" i="1" dirty="0" smtClean="0"/>
              <a:t>presentation I would like to introduce you to a M</a:t>
            </a:r>
            <a:r>
              <a:rPr lang="en-US" i="1" baseline="0" dirty="0" smtClean="0"/>
              <a:t>&amp;E tool called IndiKit </a:t>
            </a:r>
            <a:r>
              <a:rPr lang="en-US" i="1" baseline="0" dirty="0" smtClean="0">
                <a:sym typeface="Wingdings" panose="05000000000000000000" pitchFamily="2" charset="2"/>
              </a:rPr>
              <a:t>and explain how it can help you with your work.”</a:t>
            </a:r>
            <a:endParaRPr lang="en-US"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a:t>
            </a:fld>
            <a:endParaRPr lang="cs-CZ"/>
          </a:p>
        </p:txBody>
      </p:sp>
    </p:spTree>
    <p:extLst>
      <p:ext uri="{BB962C8B-B14F-4D97-AF65-F5344CB8AC3E}">
        <p14:creationId xmlns:p14="http://schemas.microsoft.com/office/powerpoint/2010/main" val="401970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None/>
            </a:pPr>
            <a:r>
              <a:rPr lang="en-GB" b="0" i="1" baseline="0" noProof="0" dirty="0" smtClean="0"/>
              <a:t>“It is a good idea to use IndiKit because it 1) can save lots of your time; and 2) it helps you with preparing logframes / M&amp;E in a better quality.”</a:t>
            </a:r>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10</a:t>
            </a:fld>
            <a:endParaRPr lang="cs-CZ"/>
          </a:p>
        </p:txBody>
      </p:sp>
    </p:spTree>
    <p:extLst>
      <p:ext uri="{BB962C8B-B14F-4D97-AF65-F5344CB8AC3E}">
        <p14:creationId xmlns:p14="http://schemas.microsoft.com/office/powerpoint/2010/main" val="3912213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people: </a:t>
            </a:r>
            <a:r>
              <a:rPr lang="en-US" i="1" dirty="0" smtClean="0"/>
              <a:t>“In your opinion, in which situations can IndiKit save</a:t>
            </a:r>
            <a:r>
              <a:rPr lang="en-US" i="1" baseline="0" dirty="0" smtClean="0"/>
              <a:t> lots of your time?” </a:t>
            </a:r>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11</a:t>
            </a:fld>
            <a:endParaRPr lang="cs-CZ"/>
          </a:p>
        </p:txBody>
      </p:sp>
    </p:spTree>
    <p:extLst>
      <p:ext uri="{BB962C8B-B14F-4D97-AF65-F5344CB8AC3E}">
        <p14:creationId xmlns:p14="http://schemas.microsoft.com/office/powerpoint/2010/main" val="304259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None/>
            </a:pPr>
            <a:r>
              <a:rPr lang="en-GB" i="1" noProof="0" dirty="0" smtClean="0"/>
              <a:t>IndiKit </a:t>
            </a:r>
            <a:r>
              <a:rPr lang="cs-CZ" i="1" noProof="0" dirty="0" err="1" smtClean="0"/>
              <a:t>will</a:t>
            </a:r>
            <a:r>
              <a:rPr lang="cs-CZ" i="1" noProof="0" dirty="0" smtClean="0"/>
              <a:t> </a:t>
            </a:r>
            <a:r>
              <a:rPr lang="cs-CZ" i="1" noProof="0" dirty="0" err="1" smtClean="0"/>
              <a:t>help</a:t>
            </a:r>
            <a:r>
              <a:rPr lang="cs-CZ" i="1" noProof="0" dirty="0" smtClean="0"/>
              <a:t> </a:t>
            </a:r>
            <a:r>
              <a:rPr lang="cs-CZ" i="1" noProof="0" dirty="0" err="1" smtClean="0"/>
              <a:t>you</a:t>
            </a:r>
            <a:r>
              <a:rPr lang="cs-CZ" i="1" noProof="0" dirty="0" smtClean="0"/>
              <a:t> </a:t>
            </a:r>
            <a:r>
              <a:rPr lang="cs-CZ" i="1" noProof="0" dirty="0" err="1" smtClean="0"/>
              <a:t>when</a:t>
            </a:r>
            <a:r>
              <a:rPr lang="cs-CZ" i="1" baseline="0" noProof="0" dirty="0" smtClean="0"/>
              <a:t> </a:t>
            </a:r>
            <a:r>
              <a:rPr lang="cs-CZ" i="1" baseline="0" noProof="0" dirty="0" err="1" smtClean="0"/>
              <a:t>you</a:t>
            </a:r>
            <a:r>
              <a:rPr lang="cs-CZ" i="1" baseline="0" noProof="0" dirty="0" smtClean="0"/>
              <a:t>:</a:t>
            </a:r>
          </a:p>
          <a:p>
            <a:pPr marL="0" indent="0">
              <a:spcAft>
                <a:spcPts val="1800"/>
              </a:spcAft>
              <a:buNone/>
            </a:pPr>
            <a:endParaRPr lang="en-US" i="1" dirty="0" smtClean="0"/>
          </a:p>
          <a:p>
            <a:pPr marL="0" indent="0" rtl="0">
              <a:spcAft>
                <a:spcPts val="1800"/>
              </a:spcAft>
              <a:buNone/>
            </a:pPr>
            <a:r>
              <a:rPr lang="en-US" i="1" dirty="0" smtClean="0"/>
              <a:t>1)</a:t>
            </a:r>
            <a:r>
              <a:rPr lang="en-US" i="1" baseline="0" dirty="0" smtClean="0"/>
              <a:t>  </a:t>
            </a:r>
            <a:r>
              <a:rPr lang="en-US" i="1" dirty="0" smtClean="0"/>
              <a:t>… </a:t>
            </a:r>
            <a:r>
              <a:rPr lang="en-US" i="1" baseline="0" dirty="0" smtClean="0"/>
              <a:t>develop logframe and </a:t>
            </a:r>
            <a:r>
              <a:rPr lang="en-US" b="1" i="1" baseline="0" dirty="0" smtClean="0"/>
              <a:t>need</a:t>
            </a:r>
            <a:r>
              <a:rPr lang="en-US" i="1" baseline="0" dirty="0" smtClean="0"/>
              <a:t> </a:t>
            </a:r>
            <a:r>
              <a:rPr lang="en-US" b="1" i="1" baseline="0" dirty="0" smtClean="0"/>
              <a:t>ideas</a:t>
            </a:r>
            <a:r>
              <a:rPr lang="en-US" i="1" baseline="0" dirty="0" smtClean="0"/>
              <a:t> for good indicators or when you are </a:t>
            </a:r>
            <a:r>
              <a:rPr lang="en-US" b="1" i="1" baseline="0" dirty="0" smtClean="0"/>
              <a:t>not sure how to correctly phrase</a:t>
            </a:r>
            <a:r>
              <a:rPr lang="en-US" i="1" baseline="0" dirty="0" smtClean="0"/>
              <a:t> an indicator</a:t>
            </a:r>
          </a:p>
          <a:p>
            <a:pPr marL="0" indent="0">
              <a:spcAft>
                <a:spcPts val="1800"/>
              </a:spcAft>
              <a:buNone/>
            </a:pPr>
            <a:endParaRPr lang="en-US" i="1" baseline="0" dirty="0" smtClean="0"/>
          </a:p>
          <a:p>
            <a:pPr marL="0" indent="0">
              <a:spcAft>
                <a:spcPts val="1800"/>
              </a:spcAft>
              <a:buNone/>
            </a:pPr>
            <a:r>
              <a:rPr lang="en-US" i="1" baseline="0" dirty="0" smtClean="0"/>
              <a:t>2)  … prepare baseline/</a:t>
            </a:r>
            <a:r>
              <a:rPr lang="en-US" i="1" baseline="0" dirty="0" err="1" smtClean="0"/>
              <a:t>endline</a:t>
            </a:r>
            <a:r>
              <a:rPr lang="en-US" i="1" baseline="0" dirty="0" smtClean="0"/>
              <a:t> and you are not sure how to collect data required for your logframe indicators (e.g. what </a:t>
            </a:r>
            <a:r>
              <a:rPr lang="en-US" b="1" i="1" baseline="0" dirty="0" smtClean="0"/>
              <a:t>questions to ask</a:t>
            </a:r>
            <a:r>
              <a:rPr lang="en-US" b="0" i="1" baseline="0" dirty="0" smtClean="0"/>
              <a:t>, </a:t>
            </a:r>
            <a:r>
              <a:rPr lang="en-US" b="1" i="1" baseline="0" dirty="0" smtClean="0"/>
              <a:t>how to analyze </a:t>
            </a:r>
            <a:r>
              <a:rPr lang="en-US" i="1" baseline="0" dirty="0" smtClean="0"/>
              <a:t>the data)</a:t>
            </a:r>
          </a:p>
          <a:p>
            <a:pPr marL="0" indent="0">
              <a:spcAft>
                <a:spcPts val="1800"/>
              </a:spcAft>
              <a:buNone/>
            </a:pPr>
            <a:endParaRPr lang="en-US" i="1" baseline="0" dirty="0" smtClean="0"/>
          </a:p>
          <a:p>
            <a:pPr marL="0" marR="0" lvl="0" indent="0" algn="l" defTabSz="914400" rtl="0" eaLnBrk="1" fontAlgn="base" latinLnBrk="0" hangingPunct="1">
              <a:lnSpc>
                <a:spcPct val="100000"/>
              </a:lnSpc>
              <a:spcBef>
                <a:spcPct val="30000"/>
              </a:spcBef>
              <a:spcAft>
                <a:spcPts val="1800"/>
              </a:spcAft>
              <a:buClrTx/>
              <a:buSzTx/>
              <a:buFontTx/>
              <a:buNone/>
              <a:tabLst/>
              <a:defRPr/>
            </a:pPr>
            <a:r>
              <a:rPr lang="en-US" i="1" baseline="0" dirty="0" smtClean="0"/>
              <a:t>3)  … design the </a:t>
            </a:r>
            <a:r>
              <a:rPr lang="en-US" b="1" i="1" baseline="0" dirty="0" smtClean="0"/>
              <a:t>methodology</a:t>
            </a:r>
            <a:r>
              <a:rPr lang="en-US" i="1" baseline="0" dirty="0" smtClean="0"/>
              <a:t> for your survey a</a:t>
            </a:r>
            <a:r>
              <a:rPr lang="en-US" i="1" dirty="0" smtClean="0"/>
              <a:t>nd need help with calculating sample size, choosing the right sampling methodology, etc.</a:t>
            </a:r>
          </a:p>
          <a:p>
            <a:pPr marL="0" marR="0" lvl="0" indent="0" algn="l" defTabSz="914400" rtl="0" eaLnBrk="1" fontAlgn="base" latinLnBrk="0" hangingPunct="1">
              <a:lnSpc>
                <a:spcPct val="100000"/>
              </a:lnSpc>
              <a:spcBef>
                <a:spcPct val="30000"/>
              </a:spcBef>
              <a:spcAft>
                <a:spcPts val="1800"/>
              </a:spcAft>
              <a:buClrTx/>
              <a:buSzTx/>
              <a:buFontTx/>
              <a:buNone/>
              <a:tabLst/>
              <a:defRPr/>
            </a:pPr>
            <a:endParaRPr lang="en-US" i="1" dirty="0" smtClean="0"/>
          </a:p>
          <a:p>
            <a:pPr marL="0" marR="0" lvl="0" indent="0" algn="l" defTabSz="914400" rtl="0" eaLnBrk="1" fontAlgn="base" latinLnBrk="0" hangingPunct="1">
              <a:lnSpc>
                <a:spcPct val="100000"/>
              </a:lnSpc>
              <a:spcBef>
                <a:spcPct val="30000"/>
              </a:spcBef>
              <a:spcAft>
                <a:spcPts val="1800"/>
              </a:spcAft>
              <a:buClrTx/>
              <a:buSzTx/>
              <a:buFontTx/>
              <a:buNone/>
              <a:tabLst/>
              <a:defRPr/>
            </a:pPr>
            <a:r>
              <a:rPr lang="en-US" i="1" dirty="0" smtClean="0"/>
              <a:t>4)</a:t>
            </a:r>
            <a:r>
              <a:rPr lang="en-US" i="1" baseline="0" dirty="0" smtClean="0"/>
              <a:t>  … </a:t>
            </a:r>
            <a:r>
              <a:rPr lang="en-US" i="1" dirty="0" smtClean="0"/>
              <a:t>prepare or implement baseline/</a:t>
            </a:r>
            <a:r>
              <a:rPr lang="en-US" i="1" dirty="0" err="1" smtClean="0"/>
              <a:t>endline</a:t>
            </a:r>
            <a:r>
              <a:rPr lang="en-US" i="1" baseline="0" dirty="0" smtClean="0"/>
              <a:t> or other </a:t>
            </a:r>
            <a:r>
              <a:rPr lang="en-US" i="1" dirty="0" smtClean="0"/>
              <a:t>survey and need good checklists that help you </a:t>
            </a:r>
            <a:r>
              <a:rPr lang="en-US" b="1" i="1" dirty="0" smtClean="0"/>
              <a:t>keep all important things in mind</a:t>
            </a:r>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12</a:t>
            </a:fld>
            <a:endParaRPr lang="cs-CZ"/>
          </a:p>
        </p:txBody>
      </p:sp>
    </p:spTree>
    <p:extLst>
      <p:ext uri="{BB962C8B-B14F-4D97-AF65-F5344CB8AC3E}">
        <p14:creationId xmlns:p14="http://schemas.microsoft.com/office/powerpoint/2010/main" val="1076210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 I mentioned earlier,</a:t>
            </a:r>
            <a:r>
              <a:rPr lang="en-US" i="1" baseline="0" dirty="0" smtClean="0"/>
              <a:t> IndiKit is here for everyone – everyone can use it but </a:t>
            </a:r>
            <a:r>
              <a:rPr lang="en-US" b="1" i="1" baseline="0" dirty="0" smtClean="0"/>
              <a:t>everyone can also support it</a:t>
            </a:r>
            <a:r>
              <a:rPr lang="en-US" i="1" baseline="0" dirty="0" smtClean="0"/>
              <a:t>. The more people get involved in IndiKit, the better support it will provide. Let me show you a few examples of how can you get involved.”</a:t>
            </a:r>
            <a:endParaRPr lang="en-US"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13</a:t>
            </a:fld>
            <a:endParaRPr lang="cs-CZ"/>
          </a:p>
        </p:txBody>
      </p:sp>
    </p:spTree>
    <p:extLst>
      <p:ext uri="{BB962C8B-B14F-4D97-AF65-F5344CB8AC3E}">
        <p14:creationId xmlns:p14="http://schemas.microsoft.com/office/powerpoint/2010/main" val="267397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smtClean="0"/>
              <a:t>“The</a:t>
            </a:r>
            <a:r>
              <a:rPr lang="en-US" i="1" baseline="0" dirty="0" smtClean="0"/>
              <a:t> single best way how you can support IndiKit’s aim is when you use it in your everyday work. If you supervise other people who should use IndiKit, encourage them to do so. It will </a:t>
            </a:r>
            <a:r>
              <a:rPr lang="en-US" b="1" i="1" baseline="0" dirty="0" smtClean="0"/>
              <a:t>save you lots of time and result in an even better quality of your work</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14</a:t>
            </a:fld>
            <a:endParaRPr lang="cs-CZ"/>
          </a:p>
        </p:txBody>
      </p:sp>
    </p:spTree>
    <p:extLst>
      <p:ext uri="{BB962C8B-B14F-4D97-AF65-F5344CB8AC3E}">
        <p14:creationId xmlns:p14="http://schemas.microsoft.com/office/powerpoint/2010/main" val="303691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(DELETE</a:t>
            </a:r>
            <a:r>
              <a:rPr lang="en-US" dirty="0" smtClean="0"/>
              <a:t> FROM THIS SLIDE</a:t>
            </a:r>
            <a:r>
              <a:rPr lang="en-US" baseline="0" dirty="0" smtClean="0"/>
              <a:t> ANY MATERIALS THAT MIGHT NOT BE CULTURALLY RELEVANT, such as the “African” cartoon if you’re in an Asian country or the WhatsApp screenshot if you’re in a Muslim country.)</a:t>
            </a:r>
            <a:endParaRPr lang="en-US" dirty="0" smtClean="0"/>
          </a:p>
          <a:p>
            <a:endParaRPr lang="en-US" dirty="0" smtClean="0"/>
          </a:p>
          <a:p>
            <a:r>
              <a:rPr lang="en-US" i="1" dirty="0" smtClean="0"/>
              <a:t>“IndiKit has lots of nice materials such as a cartoon,</a:t>
            </a:r>
            <a:r>
              <a:rPr lang="en-US" i="1" baseline="0" dirty="0" smtClean="0"/>
              <a:t> banners, video, articles …</a:t>
            </a:r>
            <a:r>
              <a:rPr lang="en-US" i="1" dirty="0" smtClean="0"/>
              <a:t> and it will be great </a:t>
            </a:r>
            <a:r>
              <a:rPr lang="en-US" i="1" baseline="0" dirty="0" smtClean="0"/>
              <a:t>if you can use them for promoting IndiKit among your colleagues and partners.”</a:t>
            </a:r>
            <a:endParaRPr lang="en-US"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15</a:t>
            </a:fld>
            <a:endParaRPr lang="cs-CZ"/>
          </a:p>
        </p:txBody>
      </p:sp>
    </p:spTree>
    <p:extLst>
      <p:ext uri="{BB962C8B-B14F-4D97-AF65-F5344CB8AC3E}">
        <p14:creationId xmlns:p14="http://schemas.microsoft.com/office/powerpoint/2010/main" val="3220404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“There are several ways how</a:t>
            </a:r>
            <a:r>
              <a:rPr lang="en-US" i="1" baseline="0" dirty="0" smtClean="0"/>
              <a:t> you can promote IndiKit and none of them will take much of your time:</a:t>
            </a:r>
          </a:p>
          <a:p>
            <a:endParaRPr lang="en-US" i="1" baseline="0" dirty="0" smtClean="0"/>
          </a:p>
          <a:p>
            <a:pPr marL="228600" indent="-228600">
              <a:buAutoNum type="arabicParenR"/>
            </a:pPr>
            <a:r>
              <a:rPr lang="en-US" i="1" baseline="0" dirty="0" smtClean="0"/>
              <a:t>If you go to IndiKit’s section “Resources” and scroll down (show this process), you can download several banners, cartoon and video promoting IndiKit and post them on your Facebook or LinkedIn. Always also ask people to share your post! </a:t>
            </a:r>
          </a:p>
          <a:p>
            <a:pPr marL="0" indent="0">
              <a:buNone/>
            </a:pPr>
            <a:endParaRPr lang="en-US" i="1" baseline="0" dirty="0" smtClean="0"/>
          </a:p>
          <a:p>
            <a:pPr marL="228600" indent="-228600">
              <a:buAutoNum type="arabicParenR" startAt="2"/>
            </a:pPr>
            <a:r>
              <a:rPr lang="en-US" i="1" baseline="0" dirty="0" smtClean="0"/>
              <a:t>You can send to your partner NGOs an e-mail informing them about IndiKit and again, ask them to share it with their colleagues and partners. </a:t>
            </a:r>
          </a:p>
          <a:p>
            <a:pPr marL="0" indent="0">
              <a:buNone/>
            </a:pPr>
            <a:endParaRPr lang="en-US" i="1" baseline="0" dirty="0" smtClean="0"/>
          </a:p>
          <a:p>
            <a:pPr marL="0" indent="0">
              <a:buNone/>
            </a:pPr>
            <a:r>
              <a:rPr lang="en-US" i="1" dirty="0" smtClean="0"/>
              <a:t>3)  You can also send a similar e-mail to any mailing list you</a:t>
            </a:r>
            <a:r>
              <a:rPr lang="en-US" i="1" baseline="0" dirty="0" smtClean="0"/>
              <a:t> are a member of (if no one has done it before you). </a:t>
            </a:r>
          </a:p>
          <a:p>
            <a:pPr marL="0" indent="0">
              <a:buNone/>
            </a:pPr>
            <a:endParaRPr lang="en-US" i="1" dirty="0" smtClean="0"/>
          </a:p>
          <a:p>
            <a:pPr marL="228600" indent="-228600">
              <a:buAutoNum type="arabicParenR" startAt="4"/>
            </a:pPr>
            <a:r>
              <a:rPr lang="en-US" i="1" dirty="0" smtClean="0"/>
              <a:t>If you go to</a:t>
            </a:r>
            <a:r>
              <a:rPr lang="en-US" i="1" baseline="0" dirty="0" smtClean="0"/>
              <a:t> a </a:t>
            </a:r>
            <a:r>
              <a:rPr lang="en-US" i="1" dirty="0" smtClean="0"/>
              <a:t>meeting that is attended by many relief/development actors (e.g. a cluster meeting, working group meeting, etc.) you can ask its</a:t>
            </a:r>
            <a:r>
              <a:rPr lang="en-US" i="1" baseline="0" dirty="0" smtClean="0"/>
              <a:t> coordinator whether you can take 5 minutes to present IndiKit’s website. Since IndiKit is popular, it is very likely that people will like your presentation. </a:t>
            </a:r>
          </a:p>
          <a:p>
            <a:pPr marL="0" indent="0">
              <a:buNone/>
            </a:pPr>
            <a:endParaRPr lang="en-US" i="1" baseline="0" dirty="0" smtClean="0"/>
          </a:p>
          <a:p>
            <a:pPr marL="228600" indent="-228600">
              <a:buAutoNum type="arabicParenR" startAt="5"/>
            </a:pPr>
            <a:r>
              <a:rPr lang="en-US" i="1" baseline="0" dirty="0" smtClean="0"/>
              <a:t>IndiKit is an attractive and useful tool, so it can help your project proposal if a donor knows that you will use IndiKit’s guidance. You can let them know my including in your proposal’s M&amp;E section a brief text about IndiKit.” (in this presentation is an example – see below; tell people that you’ll send it to them and do it then)</a:t>
            </a:r>
          </a:p>
          <a:p>
            <a:pPr marL="0" indent="0">
              <a:buNone/>
            </a:pPr>
            <a:endParaRPr lang="en-US" i="1" baseline="0" dirty="0" smtClean="0"/>
          </a:p>
          <a:p>
            <a:pPr marL="0" indent="0">
              <a:buNone/>
            </a:pPr>
            <a:r>
              <a:rPr lang="en-GB" sz="1200" i="0" kern="1200" noProof="0" dirty="0" smtClean="0">
                <a:solidFill>
                  <a:schemeClr val="tx1"/>
                </a:solidFill>
                <a:effectLst/>
                <a:latin typeface="+mn-lt"/>
                <a:ea typeface="+mn-ea"/>
                <a:cs typeface="+mn-cs"/>
              </a:rPr>
              <a:t>To ensure that the project’s baseline and endline surveys are designed and conducted to the maximum quality, the project team will take advantage of the M&amp;E support available at </a:t>
            </a:r>
            <a:r>
              <a:rPr lang="en-GB" sz="1200" i="0" u="sng" kern="1200" noProof="0" dirty="0" smtClean="0">
                <a:solidFill>
                  <a:schemeClr val="tx1"/>
                </a:solidFill>
                <a:effectLst/>
                <a:latin typeface="+mn-lt"/>
                <a:ea typeface="+mn-ea"/>
                <a:cs typeface="+mn-cs"/>
                <a:hlinkClick r:id="rId3"/>
              </a:rPr>
              <a:t>www.indikit.net</a:t>
            </a:r>
            <a:r>
              <a:rPr lang="en-GB" sz="1200" i="0" kern="1200" noProof="0" dirty="0" smtClean="0">
                <a:solidFill>
                  <a:schemeClr val="tx1"/>
                </a:solidFill>
                <a:effectLst/>
                <a:latin typeface="+mn-lt"/>
                <a:ea typeface="+mn-ea"/>
                <a:cs typeface="+mn-cs"/>
              </a:rPr>
              <a:t>. IndiKit provides step-by-step guidance on collecting and analysing data required for the most common project indicators. At the same time, its practical </a:t>
            </a:r>
            <a:r>
              <a:rPr lang="en-GB" sz="1200" i="0" u="sng" kern="1200" noProof="0" dirty="0" smtClean="0">
                <a:solidFill>
                  <a:schemeClr val="tx1"/>
                </a:solidFill>
                <a:effectLst/>
                <a:latin typeface="+mn-lt"/>
                <a:ea typeface="+mn-ea"/>
                <a:cs typeface="+mn-cs"/>
                <a:hlinkClick r:id="rId4"/>
              </a:rPr>
              <a:t>Rapid Guides</a:t>
            </a:r>
            <a:r>
              <a:rPr lang="en-GB" sz="1200" i="0" kern="1200" noProof="0" dirty="0" smtClean="0">
                <a:solidFill>
                  <a:schemeClr val="tx1"/>
                </a:solidFill>
                <a:effectLst/>
                <a:latin typeface="+mn-lt"/>
                <a:ea typeface="+mn-ea"/>
                <a:cs typeface="+mn-cs"/>
              </a:rPr>
              <a:t> help managers to ensure the required quality of the surveys’ methodology. </a:t>
            </a:r>
            <a:endParaRPr lang="en-GB" i="0" noProof="0"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16</a:t>
            </a:fld>
            <a:endParaRPr lang="cs-CZ"/>
          </a:p>
        </p:txBody>
      </p:sp>
    </p:spTree>
    <p:extLst>
      <p:ext uri="{BB962C8B-B14F-4D97-AF65-F5344CB8AC3E}">
        <p14:creationId xmlns:p14="http://schemas.microsoft.com/office/powerpoint/2010/main" val="4237212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“If you come across</a:t>
            </a:r>
            <a:r>
              <a:rPr lang="en-US" i="1" baseline="0" dirty="0" smtClean="0"/>
              <a:t> any guidance that is not clear or you know how you could improve – for example, by sharing your experience with using the indicator – then fill in the form at the bottom of each indicator page. The team behind IndiKit will then use your feedback to improve IndiKit’s content.”</a:t>
            </a:r>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17</a:t>
            </a:fld>
            <a:endParaRPr lang="cs-CZ"/>
          </a:p>
        </p:txBody>
      </p:sp>
    </p:spTree>
    <p:extLst>
      <p:ext uri="{BB962C8B-B14F-4D97-AF65-F5344CB8AC3E}">
        <p14:creationId xmlns:p14="http://schemas.microsoft.com/office/powerpoint/2010/main" val="267291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people: </a:t>
            </a:r>
            <a:r>
              <a:rPr lang="en-US" i="1" dirty="0" smtClean="0"/>
              <a:t>“Does anyone know IndiKit?</a:t>
            </a:r>
            <a:r>
              <a:rPr lang="en-US" i="1" baseline="0" dirty="0" smtClean="0"/>
              <a:t>” </a:t>
            </a:r>
            <a:r>
              <a:rPr lang="en-US" baseline="0" dirty="0" smtClean="0"/>
              <a:t>If someone knows IndiKit, ask him/her: </a:t>
            </a:r>
            <a:r>
              <a:rPr lang="en-US" i="1" baseline="0" dirty="0" smtClean="0"/>
              <a:t>“What is this tool about?”</a:t>
            </a:r>
            <a:endParaRPr lang="en-US"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2</a:t>
            </a:fld>
            <a:endParaRPr lang="cs-CZ"/>
          </a:p>
        </p:txBody>
      </p:sp>
    </p:spTree>
    <p:extLst>
      <p:ext uri="{BB962C8B-B14F-4D97-AF65-F5344CB8AC3E}">
        <p14:creationId xmlns:p14="http://schemas.microsoft.com/office/powerpoint/2010/main" val="352511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smtClean="0"/>
              <a:t>“IndiKit provides practical, easy-to-understand </a:t>
            </a:r>
            <a:r>
              <a:rPr lang="en-US" b="1" i="1" dirty="0" smtClean="0"/>
              <a:t>guidance</a:t>
            </a:r>
            <a:r>
              <a:rPr lang="en-US" i="1" dirty="0" smtClean="0"/>
              <a:t> on the use of the</a:t>
            </a:r>
            <a:r>
              <a:rPr lang="en-US" i="1" baseline="0" dirty="0" smtClean="0"/>
              <a:t> most commonly used </a:t>
            </a:r>
            <a:r>
              <a:rPr lang="en-US" i="1" u="sng" dirty="0" smtClean="0"/>
              <a:t>project-level</a:t>
            </a:r>
            <a:r>
              <a:rPr lang="en-US" i="1" dirty="0" smtClean="0"/>
              <a:t> </a:t>
            </a:r>
            <a:r>
              <a:rPr lang="en-US" i="1" baseline="0" dirty="0" smtClean="0"/>
              <a:t>indicators across over 10 </a:t>
            </a:r>
            <a:r>
              <a:rPr lang="en-US" i="1" dirty="0" smtClean="0"/>
              <a:t>humanitarian</a:t>
            </a:r>
            <a:r>
              <a:rPr lang="en-US" i="1" baseline="0" dirty="0" smtClean="0"/>
              <a:t> and development sectors.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1" baseline="0" dirty="0" smtClean="0"/>
              <a:t>IndiKit’s main aim is to 1) save aid workers’ </a:t>
            </a:r>
            <a:r>
              <a:rPr lang="en-US" b="1" i="1" baseline="0" dirty="0" smtClean="0"/>
              <a:t>time</a:t>
            </a:r>
            <a:r>
              <a:rPr lang="en-US" b="0" i="1" baseline="0" dirty="0" smtClean="0"/>
              <a:t> and 2) help them improve the </a:t>
            </a:r>
            <a:r>
              <a:rPr lang="en-US" b="1" i="1" baseline="0" dirty="0" smtClean="0"/>
              <a:t>quality</a:t>
            </a:r>
            <a:r>
              <a:rPr lang="en-US" b="0" i="1" baseline="0" dirty="0" smtClean="0"/>
              <a:t> of their M&amp;E.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dirty="0" smtClean="0"/>
          </a:p>
          <a:p>
            <a:r>
              <a:rPr lang="en-US" b="0" i="1" baseline="0" dirty="0" smtClean="0"/>
              <a:t>IndiKit was developed by People in Need based on reviewing over 800 of existing resources and on engaging dozens of M&amp;E and sectoral specialists. </a:t>
            </a:r>
            <a:r>
              <a:rPr lang="en-US" b="1" i="1" baseline="0" dirty="0" smtClean="0"/>
              <a:t>It follows the standards and guidance provided by the Sphere Standards and various UN agencies.  </a:t>
            </a:r>
          </a:p>
          <a:p>
            <a:endParaRPr lang="en-US" b="0" i="1" baseline="0" dirty="0" smtClean="0"/>
          </a:p>
          <a:p>
            <a:r>
              <a:rPr lang="en-US" b="0" i="1" baseline="0" dirty="0" smtClean="0"/>
              <a:t>IndiKit is here </a:t>
            </a:r>
            <a:r>
              <a:rPr lang="en-US" b="1" i="1" baseline="0" dirty="0" smtClean="0"/>
              <a:t>for everyone</a:t>
            </a:r>
            <a:r>
              <a:rPr lang="en-US" b="0" i="1" baseline="0" dirty="0" smtClean="0"/>
              <a:t>, for all relief and development organizations from all countries. </a:t>
            </a:r>
            <a:r>
              <a:rPr lang="en-US" b="1" i="1" baseline="0" dirty="0" smtClean="0"/>
              <a:t>Everyone can also propose changes or new content</a:t>
            </a:r>
            <a:r>
              <a:rPr lang="en-US" b="0" i="1" baseline="0" dirty="0" smtClean="0"/>
              <a:t> – so far we received feedback from people working for over 40 different organizations. </a:t>
            </a:r>
          </a:p>
          <a:p>
            <a:endParaRPr lang="en-US" b="0" i="1" baseline="0" dirty="0" smtClean="0"/>
          </a:p>
          <a:p>
            <a:r>
              <a:rPr lang="en-US" b="0" i="1" baseline="0" dirty="0" smtClean="0"/>
              <a:t>IndiKit operates since mid-2017, users are from the entire world.” </a:t>
            </a:r>
            <a:r>
              <a:rPr lang="en-US" b="0" baseline="0" dirty="0" smtClean="0"/>
              <a:t>(next click shows map)</a:t>
            </a:r>
            <a:endParaRPr lang="en-US" b="0"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3</a:t>
            </a:fld>
            <a:endParaRPr lang="cs-CZ"/>
          </a:p>
        </p:txBody>
      </p:sp>
    </p:spTree>
    <p:extLst>
      <p:ext uri="{BB962C8B-B14F-4D97-AF65-F5344CB8AC3E}">
        <p14:creationId xmlns:p14="http://schemas.microsoft.com/office/powerpoint/2010/main" val="57683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“Most of IndiKit users come from Eastern Africa, South</a:t>
            </a:r>
            <a:r>
              <a:rPr lang="en-US" i="1" baseline="0" dirty="0" smtClean="0"/>
              <a:t> Asia, US &amp; UK and Middle East. IndiKit was visited by people from nearly all countries in the world.”</a:t>
            </a:r>
            <a:endParaRPr lang="en-US"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4</a:t>
            </a:fld>
            <a:endParaRPr lang="cs-CZ"/>
          </a:p>
        </p:txBody>
      </p:sp>
    </p:spTree>
    <p:extLst>
      <p:ext uri="{BB962C8B-B14F-4D97-AF65-F5344CB8AC3E}">
        <p14:creationId xmlns:p14="http://schemas.microsoft.com/office/powerpoint/2010/main" val="361218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“Now I would like</a:t>
            </a:r>
            <a:r>
              <a:rPr lang="en-US" i="1" baseline="0" dirty="0" smtClean="0"/>
              <a:t> to show you briefly how IndiKit works.”</a:t>
            </a:r>
            <a:endParaRPr lang="en-US"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5</a:t>
            </a:fld>
            <a:endParaRPr lang="cs-CZ"/>
          </a:p>
        </p:txBody>
      </p:sp>
    </p:spTree>
    <p:extLst>
      <p:ext uri="{BB962C8B-B14F-4D97-AF65-F5344CB8AC3E}">
        <p14:creationId xmlns:p14="http://schemas.microsoft.com/office/powerpoint/2010/main" val="182851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www.indikit.net (if you’re in Slide Show mode, you can just click on the picture of IndiKit’s homepage, it serves as a link). Before you start the presentation, make sure that you’re connected to Internet. </a:t>
            </a:r>
          </a:p>
          <a:p>
            <a:endParaRPr lang="en-US" baseline="0" dirty="0" smtClean="0"/>
          </a:p>
          <a:p>
            <a:endParaRPr lang="en-US" baseline="0" dirty="0" smtClean="0"/>
          </a:p>
          <a:p>
            <a:r>
              <a:rPr lang="en-US" baseline="0" dirty="0" smtClean="0"/>
              <a:t>Once you get to the homepage, show briefly the following:</a:t>
            </a:r>
          </a:p>
          <a:p>
            <a:endParaRPr lang="en-US" baseline="0" dirty="0" smtClean="0"/>
          </a:p>
          <a:p>
            <a:pPr marL="228600" indent="-228600">
              <a:buAutoNum type="arabicParenR"/>
            </a:pPr>
            <a:r>
              <a:rPr lang="en-US" baseline="0" dirty="0" smtClean="0"/>
              <a:t>Two layers at homepage – one with development, second with relief indicators </a:t>
            </a:r>
          </a:p>
          <a:p>
            <a:pPr marL="0" indent="0">
              <a:buNone/>
            </a:pPr>
            <a:endParaRPr lang="en-US" baseline="0" dirty="0" smtClean="0"/>
          </a:p>
          <a:p>
            <a:pPr marL="0" indent="0">
              <a:buNone/>
            </a:pPr>
            <a:r>
              <a:rPr lang="en-US" baseline="0" dirty="0" smtClean="0"/>
              <a:t>2)   In the Development section, click on “Food Security and Nutrition”, go to HDDS indicator (as an example) and show that for each indicator people can find:</a:t>
            </a:r>
          </a:p>
          <a:p>
            <a:pPr marL="0" indent="0">
              <a:buNone/>
            </a:pPr>
            <a:r>
              <a:rPr lang="en-US" baseline="0" dirty="0" smtClean="0"/>
              <a:t>	- the first key information is the indicator’s </a:t>
            </a:r>
            <a:r>
              <a:rPr lang="en-US" b="1" baseline="0" dirty="0" smtClean="0"/>
              <a:t>phrasing </a:t>
            </a:r>
            <a:r>
              <a:rPr lang="en-US" baseline="0" dirty="0" smtClean="0"/>
              <a:t>in English and French</a:t>
            </a:r>
          </a:p>
          <a:p>
            <a:pPr marL="0" indent="0">
              <a:buNone/>
            </a:pPr>
            <a:r>
              <a:rPr lang="en-US" baseline="0" dirty="0" smtClean="0"/>
              <a:t>	- what is the </a:t>
            </a:r>
            <a:r>
              <a:rPr lang="en-US" b="1" baseline="0" dirty="0" smtClean="0"/>
              <a:t>purpose</a:t>
            </a:r>
            <a:r>
              <a:rPr lang="en-US" baseline="0" dirty="0" smtClean="0"/>
              <a:t> of the indicator – what is it good for</a:t>
            </a:r>
          </a:p>
          <a:p>
            <a:pPr marL="0" indent="0">
              <a:buNone/>
            </a:pPr>
            <a:r>
              <a:rPr lang="en-US" baseline="0" dirty="0" smtClean="0"/>
              <a:t>	- </a:t>
            </a:r>
            <a:r>
              <a:rPr lang="en-US" b="1" baseline="0" dirty="0" smtClean="0"/>
              <a:t>guidance</a:t>
            </a:r>
            <a:r>
              <a:rPr lang="en-US" baseline="0" dirty="0" smtClean="0"/>
              <a:t> on how to collect the data required for the indicator</a:t>
            </a:r>
          </a:p>
          <a:p>
            <a:pPr marL="0" indent="0">
              <a:buNone/>
            </a:pPr>
            <a:r>
              <a:rPr lang="en-US" baseline="0" dirty="0" smtClean="0"/>
              <a:t>	- important </a:t>
            </a:r>
            <a:r>
              <a:rPr lang="en-US" b="1" baseline="0" dirty="0" smtClean="0"/>
              <a:t>recommendations</a:t>
            </a:r>
            <a:r>
              <a:rPr lang="en-US" baseline="0" dirty="0" smtClean="0"/>
              <a:t> on what to be careful </a:t>
            </a:r>
            <a:r>
              <a:rPr lang="en-US" b="0" baseline="0" dirty="0" smtClean="0"/>
              <a:t>about, what to </a:t>
            </a:r>
            <a:r>
              <a:rPr lang="en-US" baseline="0" dirty="0" smtClean="0"/>
              <a:t>ensure, etc. when using the indicator </a:t>
            </a:r>
          </a:p>
          <a:p>
            <a:pPr marL="0" indent="0">
              <a:buNone/>
            </a:pPr>
            <a:r>
              <a:rPr lang="en-US" baseline="0" dirty="0" smtClean="0"/>
              <a:t>	- additional </a:t>
            </a:r>
            <a:r>
              <a:rPr lang="en-US" b="1" baseline="0" dirty="0" smtClean="0"/>
              <a:t>resources</a:t>
            </a:r>
            <a:r>
              <a:rPr lang="en-US" baseline="0" dirty="0" smtClean="0"/>
              <a:t> on using the indicator</a:t>
            </a:r>
          </a:p>
          <a:p>
            <a:pPr marL="0" indent="0">
              <a:buNone/>
            </a:pPr>
            <a:r>
              <a:rPr lang="en-US" baseline="0" dirty="0" smtClean="0"/>
              <a:t>	- if people have ideas on what could be described in a better way or what is missing, they can </a:t>
            </a:r>
            <a:r>
              <a:rPr lang="en-US" b="1" baseline="0" dirty="0" smtClean="0"/>
              <a:t>propose</a:t>
            </a:r>
            <a:r>
              <a:rPr lang="en-US" baseline="0" dirty="0" smtClean="0"/>
              <a:t> </a:t>
            </a:r>
            <a:r>
              <a:rPr lang="en-US" b="1" baseline="0" dirty="0" smtClean="0"/>
              <a:t>changes</a:t>
            </a:r>
            <a:r>
              <a:rPr lang="en-US" baseline="0" dirty="0" smtClean="0"/>
              <a:t> by using the form at the bottom of the site”</a:t>
            </a:r>
          </a:p>
          <a:p>
            <a:pPr marL="0" indent="0">
              <a:buNone/>
            </a:pPr>
            <a:endParaRPr lang="en-US" dirty="0" smtClean="0"/>
          </a:p>
          <a:p>
            <a:pPr marL="228600" indent="-228600">
              <a:buAutoNum type="arabicParenR" startAt="3"/>
            </a:pPr>
            <a:r>
              <a:rPr lang="en-US" dirty="0" smtClean="0"/>
              <a:t>Say</a:t>
            </a:r>
            <a:r>
              <a:rPr lang="en-US" baseline="0" dirty="0" smtClean="0"/>
              <a:t> that at the “Resources” site they can find sample size calculator, brief M&amp;E guides, checklists, links to additional resources. At the “Links” site are links to hundreds of additional indicators used by various donors, institutions, etc. </a:t>
            </a:r>
            <a:r>
              <a:rPr lang="en-US" b="1" baseline="0" dirty="0" smtClean="0"/>
              <a:t>Show briefly both sites. </a:t>
            </a:r>
          </a:p>
          <a:p>
            <a:pPr marL="0" indent="0">
              <a:buNone/>
            </a:pPr>
            <a:endParaRPr lang="en-US" baseline="0" dirty="0" smtClean="0"/>
          </a:p>
          <a:p>
            <a:pPr marL="0" indent="0">
              <a:buNone/>
            </a:pPr>
            <a:r>
              <a:rPr lang="en-US" baseline="0" dirty="0" smtClean="0"/>
              <a:t>4)   You can conclude it by saying: </a:t>
            </a:r>
            <a:r>
              <a:rPr lang="en-US" b="1" i="1" baseline="0" dirty="0" smtClean="0"/>
              <a:t>“With 2-3 clicks you can get most of the information you need – it is very easy.”</a:t>
            </a:r>
            <a:endParaRPr lang="en-US" b="1" i="1"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6</a:t>
            </a:fld>
            <a:endParaRPr lang="cs-CZ"/>
          </a:p>
        </p:txBody>
      </p:sp>
    </p:spTree>
    <p:extLst>
      <p:ext uri="{BB962C8B-B14F-4D97-AF65-F5344CB8AC3E}">
        <p14:creationId xmlns:p14="http://schemas.microsoft.com/office/powerpoint/2010/main" val="252248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smtClean="0"/>
              <a:t>“</a:t>
            </a:r>
            <a:r>
              <a:rPr lang="cs-CZ" i="1" noProof="0" dirty="0" smtClean="0"/>
              <a:t>Let</a:t>
            </a:r>
            <a:r>
              <a:rPr lang="en-US" i="1" noProof="0" dirty="0" smtClean="0"/>
              <a:t>’s now have a look</a:t>
            </a:r>
            <a:r>
              <a:rPr lang="en-US" i="1" baseline="0" noProof="0" dirty="0" smtClean="0"/>
              <a:t> at who is expected to use IndiKit.”</a:t>
            </a:r>
            <a:endParaRPr lang="en-GB" i="1" noProof="0"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7</a:t>
            </a:fld>
            <a:endParaRPr lang="cs-CZ"/>
          </a:p>
        </p:txBody>
      </p:sp>
    </p:spTree>
    <p:extLst>
      <p:ext uri="{BB962C8B-B14F-4D97-AF65-F5344CB8AC3E}">
        <p14:creationId xmlns:p14="http://schemas.microsoft.com/office/powerpoint/2010/main" val="244067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None/>
            </a:pPr>
            <a:r>
              <a:rPr lang="en-GB" b="0" i="1" noProof="0" dirty="0" smtClean="0"/>
              <a:t>“IndiKit</a:t>
            </a:r>
            <a:r>
              <a:rPr lang="en-GB" b="0" i="1" baseline="0" noProof="0" dirty="0" smtClean="0"/>
              <a:t> should be used by all </a:t>
            </a:r>
            <a:r>
              <a:rPr lang="en-GB" b="1" i="1" baseline="0" noProof="0" dirty="0" smtClean="0"/>
              <a:t>staff who prepare project log frames, M&amp;E systems and M&amp;E surveys</a:t>
            </a:r>
            <a:r>
              <a:rPr lang="en-GB" b="0" i="1" baseline="0" noProof="0" dirty="0" smtClean="0"/>
              <a:t>, this means M&amp;E Officers, Project/Program Managers, </a:t>
            </a:r>
            <a:r>
              <a:rPr lang="en-GB" b="0" i="1" baseline="0" noProof="0" dirty="0" err="1" smtClean="0"/>
              <a:t>HoPs</a:t>
            </a:r>
            <a:r>
              <a:rPr lang="en-GB" b="0" i="1" baseline="0" noProof="0" dirty="0" smtClean="0"/>
              <a:t>, Desk Officers and other people who write or comment on proposals</a:t>
            </a:r>
            <a:r>
              <a:rPr lang="cs-CZ" b="0" i="1" baseline="0" noProof="0" dirty="0" smtClean="0"/>
              <a:t> and M</a:t>
            </a:r>
            <a:r>
              <a:rPr lang="en-US" b="0" i="1" baseline="0" noProof="0" dirty="0" smtClean="0"/>
              <a:t>&amp;E tasks</a:t>
            </a:r>
            <a:r>
              <a:rPr lang="en-GB" b="0" i="1" baseline="0" noProof="0" dirty="0" smtClean="0"/>
              <a:t>. </a:t>
            </a:r>
          </a:p>
          <a:p>
            <a:pPr marL="0" indent="0">
              <a:spcAft>
                <a:spcPts val="1800"/>
              </a:spcAft>
              <a:buNone/>
            </a:pPr>
            <a:endParaRPr lang="en-GB" b="0" i="1" baseline="0" noProof="0" dirty="0" smtClean="0"/>
          </a:p>
          <a:p>
            <a:pPr marL="0" indent="0">
              <a:spcAft>
                <a:spcPts val="1800"/>
              </a:spcAft>
              <a:buNone/>
            </a:pPr>
            <a:r>
              <a:rPr lang="en-GB" b="0" i="1" baseline="0" noProof="0" dirty="0" smtClean="0"/>
              <a:t>As you could see, IndiKit is designed in a very user-friendly way, so it </a:t>
            </a:r>
            <a:r>
              <a:rPr lang="en-GB" b="1" i="1" baseline="0" noProof="0" dirty="0" smtClean="0"/>
              <a:t>is very easy to use it</a:t>
            </a:r>
            <a:r>
              <a:rPr lang="en-GB" b="0" i="1" baseline="0" noProof="0" dirty="0" smtClean="0"/>
              <a:t>.”</a:t>
            </a:r>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8</a:t>
            </a:fld>
            <a:endParaRPr lang="cs-CZ"/>
          </a:p>
        </p:txBody>
      </p:sp>
    </p:spTree>
    <p:extLst>
      <p:ext uri="{BB962C8B-B14F-4D97-AF65-F5344CB8AC3E}">
        <p14:creationId xmlns:p14="http://schemas.microsoft.com/office/powerpoint/2010/main" val="421370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Ask people: </a:t>
            </a:r>
            <a:r>
              <a:rPr lang="en-GB" i="1" noProof="0" dirty="0" smtClean="0"/>
              <a:t>„Why do you think that it is a good idea to </a:t>
            </a:r>
            <a:r>
              <a:rPr lang="en-GB" i="1" baseline="0" noProof="0" dirty="0" smtClean="0"/>
              <a:t>use IndiKit?“</a:t>
            </a:r>
            <a:r>
              <a:rPr lang="en-GB" baseline="0" noProof="0" dirty="0" smtClean="0"/>
              <a:t> (let people list a few reasons, highlight the most valid opinions)</a:t>
            </a:r>
            <a:endParaRPr lang="en-GB" noProof="0" dirty="0"/>
          </a:p>
        </p:txBody>
      </p:sp>
      <p:sp>
        <p:nvSpPr>
          <p:cNvPr id="4" name="Slide Number Placeholder 3"/>
          <p:cNvSpPr>
            <a:spLocks noGrp="1"/>
          </p:cNvSpPr>
          <p:nvPr>
            <p:ph type="sldNum" sz="quarter" idx="10"/>
          </p:nvPr>
        </p:nvSpPr>
        <p:spPr/>
        <p:txBody>
          <a:bodyPr/>
          <a:lstStyle/>
          <a:p>
            <a:pPr>
              <a:defRPr/>
            </a:pPr>
            <a:fld id="{2264F2C3-F260-4FCF-8ABC-65A4DB4F2F1F}" type="slidenum">
              <a:rPr lang="cs-CZ" smtClean="0"/>
              <a:pPr>
                <a:defRPr/>
              </a:pPr>
              <a:t>9</a:t>
            </a:fld>
            <a:endParaRPr lang="cs-CZ"/>
          </a:p>
        </p:txBody>
      </p:sp>
    </p:spTree>
    <p:extLst>
      <p:ext uri="{BB962C8B-B14F-4D97-AF65-F5344CB8AC3E}">
        <p14:creationId xmlns:p14="http://schemas.microsoft.com/office/powerpoint/2010/main" val="2024932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Obdélník 3"/>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Podnadpis 2"/>
          <p:cNvSpPr>
            <a:spLocks noGrp="1"/>
          </p:cNvSpPr>
          <p:nvPr>
            <p:ph type="subTitle" idx="1" hasCustomPrompt="1"/>
          </p:nvPr>
        </p:nvSpPr>
        <p:spPr>
          <a:xfrm>
            <a:off x="4989600" y="1944000"/>
            <a:ext cx="3780000" cy="1720800"/>
          </a:xfrm>
        </p:spPr>
        <p:txBody>
          <a:bodyPr lIns="0" tIns="0" rIns="0" anchor="t" anchorCtr="0"/>
          <a:lstStyle>
            <a:lvl1pPr marL="0" indent="0" algn="l">
              <a:lnSpc>
                <a:spcPts val="2400"/>
              </a:lnSpc>
              <a:spcBef>
                <a:spcPts val="0"/>
              </a:spcBef>
              <a:spcAft>
                <a:spcPts val="0"/>
              </a:spcAft>
              <a:buNone/>
              <a:defRPr sz="24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Front headline that explains what is this paper about and introduces us shortly into the topic. There is always photo used in the left part as well.</a:t>
            </a:r>
            <a:endParaRPr lang="cs-CZ" dirty="0"/>
          </a:p>
        </p:txBody>
      </p:sp>
      <p:sp>
        <p:nvSpPr>
          <p:cNvPr id="2" name="Nadpis 1"/>
          <p:cNvSpPr>
            <a:spLocks noGrp="1"/>
          </p:cNvSpPr>
          <p:nvPr>
            <p:ph type="ctrTitle" hasCustomPrompt="1"/>
          </p:nvPr>
        </p:nvSpPr>
        <p:spPr>
          <a:xfrm>
            <a:off x="4989600" y="417600"/>
            <a:ext cx="3780000" cy="1332000"/>
          </a:xfrm>
        </p:spPr>
        <p:txBody>
          <a:bodyPr lIns="0" tIns="0" rIns="0" anchor="t" anchorCtr="0"/>
          <a:lstStyle>
            <a:lvl1pPr algn="l">
              <a:lnSpc>
                <a:spcPts val="3600"/>
              </a:lnSpc>
              <a:defRPr sz="3600" b="0" baseline="0">
                <a:solidFill>
                  <a:schemeClr val="bg1"/>
                </a:solidFill>
              </a:defRPr>
            </a:lvl1pPr>
          </a:lstStyle>
          <a:p>
            <a:r>
              <a:rPr lang="cs-CZ" dirty="0"/>
              <a:t>Front </a:t>
            </a:r>
            <a:r>
              <a:rPr lang="cs-CZ" dirty="0" err="1"/>
              <a:t>Title</a:t>
            </a:r>
            <a:r>
              <a:rPr lang="cs-CZ" dirty="0"/>
              <a:t> </a:t>
            </a:r>
            <a:r>
              <a:rPr lang="cs-CZ" dirty="0" err="1"/>
              <a:t>Goes</a:t>
            </a:r>
            <a:r>
              <a:rPr lang="cs-CZ" dirty="0"/>
              <a:t> </a:t>
            </a:r>
            <a:r>
              <a:rPr lang="cs-CZ" dirty="0" err="1"/>
              <a:t>Here</a:t>
            </a:r>
            <a:endParaRPr lang="cs-CZ" dirty="0"/>
          </a:p>
        </p:txBody>
      </p:sp>
      <p:pic>
        <p:nvPicPr>
          <p:cNvPr id="5" name="Obrázek 4"/>
          <p:cNvPicPr>
            <a:picLocks noChangeAspect="1"/>
          </p:cNvPicPr>
          <p:nvPr userDrawn="1"/>
        </p:nvPicPr>
        <p:blipFill rotWithShape="1">
          <a:blip r:embed="rId2" cstate="print">
            <a:extLst>
              <a:ext uri="{28A0092B-C50C-407E-A947-70E740481C1C}">
                <a14:useLocalDpi xmlns:a14="http://schemas.microsoft.com/office/drawing/2010/main" val="0"/>
              </a:ext>
            </a:extLst>
          </a:blip>
          <a:srcRect b="33201"/>
          <a:stretch/>
        </p:blipFill>
        <p:spPr>
          <a:xfrm>
            <a:off x="0" y="0"/>
            <a:ext cx="2592287" cy="5144400"/>
          </a:xfrm>
          <a:prstGeom prst="rect">
            <a:avLst/>
          </a:prstGeom>
        </p:spPr>
      </p:pic>
      <p:sp>
        <p:nvSpPr>
          <p:cNvPr id="9" name="Zástupný symbol obrázku 8"/>
          <p:cNvSpPr>
            <a:spLocks noGrp="1"/>
          </p:cNvSpPr>
          <p:nvPr>
            <p:ph type="pic" sz="quarter" idx="10" hasCustomPrompt="1"/>
          </p:nvPr>
        </p:nvSpPr>
        <p:spPr>
          <a:xfrm>
            <a:off x="0" y="417600"/>
            <a:ext cx="4572000" cy="3247200"/>
          </a:xfrm>
        </p:spPr>
        <p:txBody>
          <a:bodyPr/>
          <a:lstStyle>
            <a:lvl1pPr marL="0" indent="0" algn="ctr">
              <a:buFontTx/>
              <a:buNone/>
              <a:defRPr>
                <a:solidFill>
                  <a:schemeClr val="bg1"/>
                </a:solidFill>
              </a:defRPr>
            </a:lvl1pPr>
          </a:lstStyle>
          <a:p>
            <a:r>
              <a:rPr lang="cs-CZ" dirty="0" smtClean="0"/>
              <a:t>Picture</a:t>
            </a:r>
            <a:endParaRPr lang="cs-CZ" dirty="0"/>
          </a:p>
        </p:txBody>
      </p:sp>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9600" y="3780000"/>
            <a:ext cx="727127" cy="720000"/>
          </a:xfrm>
          <a:prstGeom prst="rect">
            <a:avLst/>
          </a:prstGeom>
        </p:spPr>
      </p:pic>
      <p:sp>
        <p:nvSpPr>
          <p:cNvPr id="15" name="Zástupný symbol pro text 14"/>
          <p:cNvSpPr>
            <a:spLocks noGrp="1"/>
          </p:cNvSpPr>
          <p:nvPr>
            <p:ph type="body" sz="quarter" idx="11" hasCustomPrompt="1"/>
          </p:nvPr>
        </p:nvSpPr>
        <p:spPr>
          <a:xfrm>
            <a:off x="4989513" y="4608000"/>
            <a:ext cx="3779837" cy="216000"/>
          </a:xfrm>
        </p:spPr>
        <p:txBody>
          <a:bodyPr anchor="ctr" anchorCtr="0"/>
          <a:lstStyle>
            <a:lvl1pPr marL="0" indent="0">
              <a:buFontTx/>
              <a:buNone/>
              <a:defRPr sz="1100" b="1" baseline="0">
                <a:solidFill>
                  <a:schemeClr val="bg1"/>
                </a:solidFill>
              </a:defRPr>
            </a:lvl1pPr>
          </a:lstStyle>
          <a:p>
            <a:pPr lvl="0"/>
            <a:r>
              <a:rPr lang="cs-CZ" dirty="0" err="1" smtClean="0"/>
              <a:t>People</a:t>
            </a:r>
            <a:r>
              <a:rPr lang="cs-CZ" dirty="0" smtClean="0"/>
              <a:t> In </a:t>
            </a:r>
            <a:r>
              <a:rPr lang="cs-CZ" dirty="0" err="1" smtClean="0"/>
              <a:t>Need</a:t>
            </a:r>
            <a:r>
              <a:rPr lang="cs-CZ" dirty="0" smtClean="0"/>
              <a:t>, </a:t>
            </a:r>
            <a:r>
              <a:rPr lang="cs-CZ" dirty="0" err="1" smtClean="0"/>
              <a:t>Year</a:t>
            </a:r>
            <a:endParaRPr lang="cs-CZ" dirty="0"/>
          </a:p>
        </p:txBody>
      </p:sp>
    </p:spTree>
    <p:extLst>
      <p:ext uri="{BB962C8B-B14F-4D97-AF65-F5344CB8AC3E}">
        <p14:creationId xmlns:p14="http://schemas.microsoft.com/office/powerpoint/2010/main" val="7062233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en-US" noProof="0" dirty="0" smtClean="0"/>
              <a:t>Slide Heading</a:t>
            </a:r>
            <a:endParaRPr lang="en-US" noProof="0" dirty="0"/>
          </a:p>
        </p:txBody>
      </p:sp>
      <p:sp>
        <p:nvSpPr>
          <p:cNvPr id="3" name="Zástupný symbol pro obsah 2"/>
          <p:cNvSpPr>
            <a:spLocks noGrp="1"/>
          </p:cNvSpPr>
          <p:nvPr>
            <p:ph idx="1" hasCustomPrompt="1"/>
          </p:nvPr>
        </p:nvSpPr>
        <p:spPr/>
        <p:txBody>
          <a:bodyPr tIns="0" bIns="0"/>
          <a:lstStyle>
            <a:lvl1pPr>
              <a:defRPr/>
            </a:lvl1pPr>
            <a:lvl2pPr>
              <a:defRPr/>
            </a:lvl2pPr>
            <a:lvl3pPr>
              <a:defRPr/>
            </a:lvl3pPr>
            <a:lvl4pPr>
              <a:defRPr/>
            </a:lvl4pPr>
            <a:lvl5pPr>
              <a:defRPr/>
            </a:lvl5pPr>
          </a:lstStyle>
          <a:p>
            <a:pPr lvl="0"/>
            <a:r>
              <a:rPr lang="en-US" noProof="0" dirty="0" smtClean="0"/>
              <a:t>First level of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Zástupný symbol pro číslo snímku 5"/>
          <p:cNvSpPr>
            <a:spLocks noGrp="1"/>
          </p:cNvSpPr>
          <p:nvPr>
            <p:ph type="sldNum" sz="quarter" idx="14"/>
          </p:nvPr>
        </p:nvSpPr>
        <p:spPr/>
        <p:txBody>
          <a:bodyPr/>
          <a:lstStyle>
            <a:lvl1pPr>
              <a:defRPr/>
            </a:lvl1pPr>
          </a:lstStyle>
          <a:p>
            <a:pPr>
              <a:defRPr/>
            </a:pPr>
            <a:fld id="{646FB938-5FCE-4D92-988B-DF61F35B39B4}" type="slidenum">
              <a:rPr/>
              <a:pPr>
                <a:defRPr/>
              </a:pPr>
              <a:t>‹#›</a:t>
            </a:fld>
            <a:endParaRPr dirty="0"/>
          </a:p>
        </p:txBody>
      </p:sp>
      <p:sp>
        <p:nvSpPr>
          <p:cNvPr id="4" name="Zástupný symbol pro zápatí 3"/>
          <p:cNvSpPr>
            <a:spLocks noGrp="1"/>
          </p:cNvSpPr>
          <p:nvPr>
            <p:ph type="ftr" sz="quarter" idx="15"/>
          </p:nvPr>
        </p:nvSpPr>
        <p:spPr/>
        <p:txBody>
          <a:bodyPr lIns="72000"/>
          <a:lstStyle>
            <a:lvl1pPr algn="ctr">
              <a:defRPr/>
            </a:lvl1pPr>
          </a:lstStyle>
          <a:p>
            <a:pPr algn="r"/>
            <a:r>
              <a:rPr lang="en-US" dirty="0"/>
              <a:t>FRONT TITLE AND MAIN TOPIC INFO INCLUDED IN FOOTER GOES HERE</a:t>
            </a:r>
            <a:endParaRPr lang="cs-CZ" dirty="0"/>
          </a:p>
        </p:txBody>
      </p:sp>
    </p:spTree>
    <p:extLst>
      <p:ext uri="{BB962C8B-B14F-4D97-AF65-F5344CB8AC3E}">
        <p14:creationId xmlns:p14="http://schemas.microsoft.com/office/powerpoint/2010/main" val="1683499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s With Subheading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en-US" noProof="0" dirty="0" smtClean="0"/>
              <a:t>Slide Heading</a:t>
            </a:r>
            <a:endParaRPr lang="en-US" noProof="0" dirty="0"/>
          </a:p>
        </p:txBody>
      </p:sp>
      <p:sp>
        <p:nvSpPr>
          <p:cNvPr id="3" name="Zástupný symbol pro text 2"/>
          <p:cNvSpPr>
            <a:spLocks noGrp="1"/>
          </p:cNvSpPr>
          <p:nvPr>
            <p:ph type="body" idx="1" hasCustomPrompt="1"/>
          </p:nvPr>
        </p:nvSpPr>
        <p:spPr>
          <a:xfrm>
            <a:off x="792000" y="1188000"/>
            <a:ext cx="3654000" cy="288000"/>
          </a:xfrm>
        </p:spPr>
        <p:txBody>
          <a:bodyPr anchor="b"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a:t>
            </a:r>
            <a:endParaRPr lang="en-US" noProof="0" dirty="0"/>
          </a:p>
        </p:txBody>
      </p:sp>
      <p:sp>
        <p:nvSpPr>
          <p:cNvPr id="5" name="Zástupný symbol pro text 4"/>
          <p:cNvSpPr>
            <a:spLocks noGrp="1"/>
          </p:cNvSpPr>
          <p:nvPr>
            <p:ph type="body" sz="quarter" idx="3" hasCustomPrompt="1"/>
          </p:nvPr>
        </p:nvSpPr>
        <p:spPr>
          <a:xfrm>
            <a:off x="4698000" y="1188000"/>
            <a:ext cx="3654000" cy="288000"/>
          </a:xfrm>
        </p:spPr>
        <p:txBody>
          <a:bodyPr anchor="b" anchorCtr="0"/>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a:t>
            </a:r>
            <a:endParaRPr lang="en-US" noProof="0" dirty="0"/>
          </a:p>
        </p:txBody>
      </p:sp>
      <p:sp>
        <p:nvSpPr>
          <p:cNvPr id="8" name="Zástupný symbol pro číslo snímku 5"/>
          <p:cNvSpPr>
            <a:spLocks noGrp="1"/>
          </p:cNvSpPr>
          <p:nvPr>
            <p:ph type="sldNum" sz="quarter" idx="14"/>
          </p:nvPr>
        </p:nvSpPr>
        <p:spPr/>
        <p:txBody>
          <a:bodyPr/>
          <a:lstStyle>
            <a:lvl1pPr>
              <a:defRPr/>
            </a:lvl1pPr>
          </a:lstStyle>
          <a:p>
            <a:pPr>
              <a:defRPr/>
            </a:pPr>
            <a:fld id="{90F07747-E1FA-4EC1-B926-F21A4EACC6B2}" type="slidenum">
              <a:rPr/>
              <a:pPr>
                <a:defRPr/>
              </a:pPr>
              <a:t>‹#›</a:t>
            </a:fld>
            <a:endParaRPr dirty="0"/>
          </a:p>
        </p:txBody>
      </p:sp>
      <p:sp>
        <p:nvSpPr>
          <p:cNvPr id="9" name="Zástupný symbol pro obsah 8"/>
          <p:cNvSpPr>
            <a:spLocks noGrp="1"/>
          </p:cNvSpPr>
          <p:nvPr>
            <p:ph sz="quarter" idx="15" hasCustomPrompt="1"/>
          </p:nvPr>
        </p:nvSpPr>
        <p:spPr>
          <a:xfrm>
            <a:off x="792000" y="1512000"/>
            <a:ext cx="3654000" cy="2844000"/>
          </a:xfrm>
        </p:spPr>
        <p:txBody>
          <a:bodyPr/>
          <a:lstStyle>
            <a:lvl1pPr>
              <a:defRPr/>
            </a:lvl1pPr>
            <a:lvl2pPr>
              <a:defRPr/>
            </a:lvl2pPr>
            <a:lvl3pPr>
              <a:defRPr baseline="0"/>
            </a:lvl3pPr>
            <a:lvl4pPr>
              <a:defRPr/>
            </a:lvl4pPr>
            <a:lvl5pPr>
              <a:defRPr/>
            </a:lvl5pPr>
          </a:lstStyle>
          <a:p>
            <a:pPr lvl="0"/>
            <a:r>
              <a:rPr lang="en-US" noProof="0" dirty="0" smtClean="0"/>
              <a:t>First level of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Zástupný symbol pro obsah 8"/>
          <p:cNvSpPr>
            <a:spLocks noGrp="1"/>
          </p:cNvSpPr>
          <p:nvPr>
            <p:ph sz="quarter" idx="16" hasCustomPrompt="1"/>
          </p:nvPr>
        </p:nvSpPr>
        <p:spPr>
          <a:xfrm>
            <a:off x="4698000" y="1512000"/>
            <a:ext cx="3654000" cy="2844000"/>
          </a:xfrm>
        </p:spPr>
        <p:txBody>
          <a:bodyPr/>
          <a:lstStyle>
            <a:lvl1pPr>
              <a:defRPr/>
            </a:lvl1pPr>
            <a:lvl2pPr>
              <a:defRPr/>
            </a:lvl2pPr>
            <a:lvl3pPr>
              <a:defRPr/>
            </a:lvl3pPr>
            <a:lvl4pPr>
              <a:defRPr/>
            </a:lvl4pPr>
            <a:lvl5pPr>
              <a:defRPr/>
            </a:lvl5pPr>
          </a:lstStyle>
          <a:p>
            <a:pPr lvl="0"/>
            <a:r>
              <a:rPr lang="en-US" noProof="0" dirty="0" smtClean="0"/>
              <a:t>First level of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Zástupný symbol pro zápatí 3"/>
          <p:cNvSpPr>
            <a:spLocks noGrp="1"/>
          </p:cNvSpPr>
          <p:nvPr>
            <p:ph type="ftr" sz="quarter" idx="17"/>
          </p:nvPr>
        </p:nvSpPr>
        <p:spPr/>
        <p:txBody>
          <a:bodyPr/>
          <a:lstStyle>
            <a:lvl1pPr algn="ctr">
              <a:defRPr/>
            </a:lvl1pPr>
          </a:lstStyle>
          <a:p>
            <a:pPr algn="r"/>
            <a:r>
              <a:rPr lang="en-US" dirty="0"/>
              <a:t>FRONT TITLE AND MAIN TOPIC INFO INCLUDED IN FOOTER GOES HERE</a:t>
            </a:r>
            <a:endParaRPr lang="cs-CZ" dirty="0"/>
          </a:p>
        </p:txBody>
      </p:sp>
    </p:spTree>
    <p:extLst>
      <p:ext uri="{BB962C8B-B14F-4D97-AF65-F5344CB8AC3E}">
        <p14:creationId xmlns:p14="http://schemas.microsoft.com/office/powerpoint/2010/main" val="707667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Footer Onl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en-US" noProof="0" dirty="0" smtClean="0"/>
              <a:t>Slide Heading</a:t>
            </a:r>
            <a:endParaRPr lang="en-US" noProof="0" dirty="0"/>
          </a:p>
        </p:txBody>
      </p:sp>
      <p:sp>
        <p:nvSpPr>
          <p:cNvPr id="5" name="Zástupný symbol pro číslo snímku 5"/>
          <p:cNvSpPr>
            <a:spLocks noGrp="1"/>
          </p:cNvSpPr>
          <p:nvPr>
            <p:ph type="sldNum" sz="quarter" idx="14"/>
          </p:nvPr>
        </p:nvSpPr>
        <p:spPr/>
        <p:txBody>
          <a:bodyPr/>
          <a:lstStyle>
            <a:lvl1pPr>
              <a:defRPr/>
            </a:lvl1pPr>
          </a:lstStyle>
          <a:p>
            <a:pPr>
              <a:defRPr/>
            </a:pPr>
            <a:fld id="{646FB938-5FCE-4D92-988B-DF61F35B39B4}" type="slidenum">
              <a:rPr/>
              <a:pPr>
                <a:defRPr/>
              </a:pPr>
              <a:t>‹#›</a:t>
            </a:fld>
            <a:endParaRPr dirty="0"/>
          </a:p>
        </p:txBody>
      </p:sp>
      <p:sp>
        <p:nvSpPr>
          <p:cNvPr id="4" name="Zástupný symbol pro zápatí 3"/>
          <p:cNvSpPr>
            <a:spLocks noGrp="1"/>
          </p:cNvSpPr>
          <p:nvPr>
            <p:ph type="ftr" sz="quarter" idx="15"/>
          </p:nvPr>
        </p:nvSpPr>
        <p:spPr/>
        <p:txBody>
          <a:bodyPr lIns="144000"/>
          <a:lstStyle>
            <a:lvl1pPr algn="ctr">
              <a:defRPr/>
            </a:lvl1pPr>
          </a:lstStyle>
          <a:p>
            <a:pPr algn="r"/>
            <a:r>
              <a:rPr lang="en-US" dirty="0"/>
              <a:t>FRONT TITLE AND MAIN TOPIC INFO INCLUDED IN FOOTER GOES HERE</a:t>
            </a:r>
            <a:endParaRPr lang="cs-CZ" dirty="0"/>
          </a:p>
        </p:txBody>
      </p:sp>
    </p:spTree>
    <p:extLst>
      <p:ext uri="{BB962C8B-B14F-4D97-AF65-F5344CB8AC3E}">
        <p14:creationId xmlns:p14="http://schemas.microsoft.com/office/powerpoint/2010/main" val="4017399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792000" y="36000"/>
            <a:ext cx="756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cs-CZ" dirty="0" err="1" smtClean="0"/>
              <a:t>Slide</a:t>
            </a:r>
            <a:r>
              <a:rPr lang="cs-CZ" altLang="cs-CZ" dirty="0" smtClean="0"/>
              <a:t> </a:t>
            </a:r>
            <a:r>
              <a:rPr lang="cs-CZ" altLang="cs-CZ" dirty="0" err="1" smtClean="0"/>
              <a:t>Heading</a:t>
            </a:r>
            <a:endParaRPr lang="cs-CZ" altLang="cs-CZ" dirty="0"/>
          </a:p>
        </p:txBody>
      </p:sp>
      <p:sp>
        <p:nvSpPr>
          <p:cNvPr id="1027" name="Zástupný symbol pro text 2"/>
          <p:cNvSpPr>
            <a:spLocks noGrp="1"/>
          </p:cNvSpPr>
          <p:nvPr>
            <p:ph type="body" idx="1"/>
          </p:nvPr>
        </p:nvSpPr>
        <p:spPr bwMode="auto">
          <a:xfrm>
            <a:off x="792000" y="1188000"/>
            <a:ext cx="7560000" cy="31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dirty="0" err="1" smtClean="0"/>
              <a:t>First</a:t>
            </a:r>
            <a:r>
              <a:rPr lang="cs-CZ" altLang="cs-CZ" dirty="0" smtClean="0"/>
              <a:t> </a:t>
            </a:r>
            <a:r>
              <a:rPr lang="cs-CZ" altLang="cs-CZ" dirty="0" err="1" smtClean="0"/>
              <a:t>level</a:t>
            </a:r>
            <a:r>
              <a:rPr lang="cs-CZ" altLang="cs-CZ" dirty="0" smtClean="0"/>
              <a:t> </a:t>
            </a:r>
            <a:r>
              <a:rPr lang="cs-CZ" altLang="cs-CZ" dirty="0" err="1" smtClean="0"/>
              <a:t>of</a:t>
            </a:r>
            <a:r>
              <a:rPr lang="cs-CZ" altLang="cs-CZ" dirty="0" smtClean="0"/>
              <a:t> text</a:t>
            </a:r>
            <a:endParaRPr lang="cs-CZ" altLang="cs-CZ" dirty="0"/>
          </a:p>
          <a:p>
            <a:pPr lvl="1"/>
            <a:r>
              <a:rPr lang="cs-CZ" altLang="cs-CZ" dirty="0" smtClean="0"/>
              <a:t>Second </a:t>
            </a:r>
            <a:r>
              <a:rPr lang="cs-CZ" altLang="cs-CZ" dirty="0" err="1" smtClean="0"/>
              <a:t>level</a:t>
            </a:r>
            <a:endParaRPr lang="cs-CZ" altLang="cs-CZ" dirty="0"/>
          </a:p>
          <a:p>
            <a:pPr lvl="2"/>
            <a:r>
              <a:rPr lang="cs-CZ" altLang="cs-CZ" dirty="0" err="1" smtClean="0"/>
              <a:t>Third</a:t>
            </a:r>
            <a:r>
              <a:rPr lang="cs-CZ" altLang="cs-CZ" dirty="0" smtClean="0"/>
              <a:t> </a:t>
            </a:r>
            <a:r>
              <a:rPr lang="cs-CZ" altLang="cs-CZ" dirty="0" err="1" smtClean="0"/>
              <a:t>level</a:t>
            </a:r>
            <a:endParaRPr lang="cs-CZ" altLang="cs-CZ" dirty="0"/>
          </a:p>
          <a:p>
            <a:pPr lvl="3"/>
            <a:r>
              <a:rPr lang="cs-CZ" altLang="cs-CZ" dirty="0" err="1" smtClean="0"/>
              <a:t>Fourth</a:t>
            </a:r>
            <a:r>
              <a:rPr lang="cs-CZ" altLang="cs-CZ" dirty="0" smtClean="0"/>
              <a:t> </a:t>
            </a:r>
            <a:r>
              <a:rPr lang="cs-CZ" altLang="cs-CZ" dirty="0" err="1" smtClean="0"/>
              <a:t>level</a:t>
            </a:r>
            <a:endParaRPr lang="cs-CZ" altLang="cs-CZ" dirty="0"/>
          </a:p>
          <a:p>
            <a:pPr lvl="4"/>
            <a:r>
              <a:rPr lang="cs-CZ" altLang="cs-CZ" dirty="0" err="1" smtClean="0"/>
              <a:t>Fifth</a:t>
            </a:r>
            <a:r>
              <a:rPr lang="cs-CZ" altLang="cs-CZ" dirty="0" smtClean="0"/>
              <a:t> </a:t>
            </a:r>
            <a:r>
              <a:rPr lang="cs-CZ" altLang="cs-CZ" dirty="0" err="1" smtClean="0"/>
              <a:t>level</a:t>
            </a:r>
            <a:endParaRPr lang="cs-CZ" altLang="cs-CZ" dirty="0"/>
          </a:p>
        </p:txBody>
      </p:sp>
      <p:sp>
        <p:nvSpPr>
          <p:cNvPr id="6" name="Zástupný symbol pro číslo snímku 5"/>
          <p:cNvSpPr>
            <a:spLocks noGrp="1"/>
          </p:cNvSpPr>
          <p:nvPr>
            <p:ph type="sldNum" sz="quarter" idx="4"/>
          </p:nvPr>
        </p:nvSpPr>
        <p:spPr>
          <a:xfrm>
            <a:off x="8352420" y="4622400"/>
            <a:ext cx="360000" cy="252000"/>
          </a:xfrm>
          <a:prstGeom prst="rect">
            <a:avLst/>
          </a:prstGeom>
        </p:spPr>
        <p:txBody>
          <a:bodyPr vert="horz" lIns="72000" tIns="0" rIns="0" bIns="0" rtlCol="0" anchor="ctr" anchorCtr="0"/>
          <a:lstStyle>
            <a:lvl1pPr algn="l" fontAlgn="auto">
              <a:spcBef>
                <a:spcPts val="0"/>
              </a:spcBef>
              <a:spcAft>
                <a:spcPts val="0"/>
              </a:spcAft>
              <a:defRPr lang="cs-CZ" sz="1100" b="1" kern="1200" smtClean="0">
                <a:solidFill>
                  <a:schemeClr val="tx2"/>
                </a:solidFill>
                <a:latin typeface="+mn-lt"/>
                <a:ea typeface="+mn-ea"/>
                <a:cs typeface="Arial" charset="0"/>
              </a:defRPr>
            </a:lvl1pPr>
          </a:lstStyle>
          <a:p>
            <a:pPr>
              <a:defRPr/>
            </a:pPr>
            <a:fld id="{031D901C-0E75-4822-9BEF-E798BCF97BD2}" type="slidenum">
              <a:rPr lang="cs-CZ" smtClean="0"/>
              <a:pPr>
                <a:defRPr/>
              </a:pPr>
              <a:t>‹#›</a:t>
            </a:fld>
            <a:endParaRPr lang="cs-CZ" dirty="0"/>
          </a:p>
        </p:txBody>
      </p:sp>
      <p:sp>
        <p:nvSpPr>
          <p:cNvPr id="2" name="Zástupný symbol pro zápatí 1"/>
          <p:cNvSpPr>
            <a:spLocks noGrp="1"/>
          </p:cNvSpPr>
          <p:nvPr>
            <p:ph type="ftr" sz="quarter" idx="3"/>
          </p:nvPr>
        </p:nvSpPr>
        <p:spPr>
          <a:xfrm>
            <a:off x="792000" y="4622400"/>
            <a:ext cx="7560000" cy="252000"/>
          </a:xfrm>
          <a:prstGeom prst="rect">
            <a:avLst/>
          </a:prstGeom>
        </p:spPr>
        <p:txBody>
          <a:bodyPr vert="horz" lIns="72000" tIns="0" rIns="72000" bIns="0" rtlCol="0" anchor="ctr" anchorCtr="0"/>
          <a:lstStyle>
            <a:lvl1pPr algn="r">
              <a:defRPr sz="1100" b="1" cap="all" baseline="0">
                <a:solidFill>
                  <a:schemeClr val="accent1"/>
                </a:solidFill>
                <a:latin typeface="+mn-lt"/>
              </a:defRPr>
            </a:lvl1pPr>
          </a:lstStyle>
          <a:p>
            <a:r>
              <a:rPr lang="en-US" dirty="0"/>
              <a:t>FRONT TITLE AND MAIN TOPIC INFO INCLUDED IN FOOTER GOES HERE</a:t>
            </a:r>
            <a:endParaRPr lang="cs-CZ" dirty="0"/>
          </a:p>
        </p:txBody>
      </p:sp>
      <p:sp>
        <p:nvSpPr>
          <p:cNvPr id="3" name="Obdélník 2"/>
          <p:cNvSpPr/>
          <p:nvPr/>
        </p:nvSpPr>
        <p:spPr>
          <a:xfrm>
            <a:off x="0" y="0"/>
            <a:ext cx="396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08" y="4496400"/>
            <a:ext cx="508987" cy="504000"/>
          </a:xfrm>
          <a:prstGeom prst="rect">
            <a:avLst/>
          </a:prstGeom>
        </p:spPr>
      </p:pic>
      <p:cxnSp>
        <p:nvCxnSpPr>
          <p:cNvPr id="7" name="Přímá spojnice 6"/>
          <p:cNvCxnSpPr>
            <a:stCxn id="2" idx="3"/>
            <a:endCxn id="2" idx="3"/>
          </p:cNvCxnSpPr>
          <p:nvPr/>
        </p:nvCxnSpPr>
        <p:spPr>
          <a:xfrm>
            <a:off x="8352000" y="474840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8352000" y="4676392"/>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0" r:id="rId1"/>
    <p:sldLayoutId id="2147483682" r:id="rId2"/>
    <p:sldLayoutId id="2147483688" r:id="rId3"/>
    <p:sldLayoutId id="2147483689" r:id="rId4"/>
  </p:sldLayoutIdLst>
  <p:timing>
    <p:tnLst>
      <p:par>
        <p:cTn id="1" dur="indefinite" restart="never" nodeType="tmRoot"/>
      </p:par>
    </p:tnLst>
  </p:timing>
  <p:hf hdr="0" dt="0"/>
  <p:txStyles>
    <p:titleStyle>
      <a:lvl1pPr algn="l" rtl="0" eaLnBrk="1" fontAlgn="base" hangingPunct="1">
        <a:lnSpc>
          <a:spcPts val="2800"/>
        </a:lnSpc>
        <a:spcBef>
          <a:spcPct val="0"/>
        </a:spcBef>
        <a:spcAft>
          <a:spcPct val="0"/>
        </a:spcAft>
        <a:defRPr lang="cs-CZ" altLang="cs-CZ" sz="2800" b="1" kern="1200" baseline="0" dirty="0">
          <a:solidFill>
            <a:schemeClr val="tx2"/>
          </a:solidFill>
          <a:latin typeface="+mj-lt"/>
          <a:ea typeface="+mn-ea"/>
          <a:cs typeface="Arial" charset="0"/>
        </a:defRPr>
      </a:lvl1pPr>
      <a:lvl2pPr algn="l" rtl="0" eaLnBrk="1" fontAlgn="base" hangingPunct="1">
        <a:spcBef>
          <a:spcPct val="0"/>
        </a:spcBef>
        <a:spcAft>
          <a:spcPct val="0"/>
        </a:spcAft>
        <a:defRPr sz="3200" b="1">
          <a:solidFill>
            <a:srgbClr val="68B1E1"/>
          </a:solidFill>
          <a:latin typeface="Calibri" pitchFamily="34" charset="0"/>
          <a:cs typeface="Arial" charset="0"/>
        </a:defRPr>
      </a:lvl2pPr>
      <a:lvl3pPr algn="l" rtl="0" eaLnBrk="1" fontAlgn="base" hangingPunct="1">
        <a:spcBef>
          <a:spcPct val="0"/>
        </a:spcBef>
        <a:spcAft>
          <a:spcPct val="0"/>
        </a:spcAft>
        <a:defRPr sz="3200" b="1">
          <a:solidFill>
            <a:srgbClr val="68B1E1"/>
          </a:solidFill>
          <a:latin typeface="Calibri" pitchFamily="34" charset="0"/>
          <a:cs typeface="Arial" charset="0"/>
        </a:defRPr>
      </a:lvl3pPr>
      <a:lvl4pPr algn="l" rtl="0" eaLnBrk="1" fontAlgn="base" hangingPunct="1">
        <a:spcBef>
          <a:spcPct val="0"/>
        </a:spcBef>
        <a:spcAft>
          <a:spcPct val="0"/>
        </a:spcAft>
        <a:defRPr sz="3200" b="1">
          <a:solidFill>
            <a:srgbClr val="68B1E1"/>
          </a:solidFill>
          <a:latin typeface="Calibri" pitchFamily="34" charset="0"/>
          <a:cs typeface="Arial" charset="0"/>
        </a:defRPr>
      </a:lvl4pPr>
      <a:lvl5pPr algn="l" rtl="0" eaLnBrk="1" fontAlgn="base" hangingPunct="1">
        <a:spcBef>
          <a:spcPct val="0"/>
        </a:spcBef>
        <a:spcAft>
          <a:spcPct val="0"/>
        </a:spcAft>
        <a:defRPr sz="3200" b="1">
          <a:solidFill>
            <a:srgbClr val="68B1E1"/>
          </a:solidFill>
          <a:latin typeface="Calibri" pitchFamily="34"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88000" indent="-288000" algn="l" rtl="0" eaLnBrk="1" fontAlgn="base" hangingPunct="1">
        <a:spcBef>
          <a:spcPts val="600"/>
        </a:spcBef>
        <a:spcAft>
          <a:spcPts val="600"/>
        </a:spcAft>
        <a:buClr>
          <a:schemeClr val="accent1"/>
        </a:buClr>
        <a:buSzPct val="80000"/>
        <a:buFont typeface="Wingdings 3" panose="05040102010807070707" pitchFamily="18" charset="2"/>
        <a:buChar char=""/>
        <a:defRPr sz="2000" kern="1200">
          <a:solidFill>
            <a:schemeClr val="tx1"/>
          </a:solidFill>
          <a:latin typeface="+mn-lt"/>
          <a:ea typeface="+mn-ea"/>
          <a:cs typeface="+mn-cs"/>
        </a:defRPr>
      </a:lvl1pPr>
      <a:lvl2pPr marL="576000" indent="-288000" algn="l" rtl="0" eaLnBrk="1" fontAlgn="base" hangingPunct="1">
        <a:spcBef>
          <a:spcPts val="100"/>
        </a:spcBef>
        <a:spcAft>
          <a:spcPts val="100"/>
        </a:spcAft>
        <a:buClr>
          <a:schemeClr val="accent1"/>
        </a:buClr>
        <a:buSzPct val="80000"/>
        <a:buFont typeface="Wingdings 3" panose="05040102010807070707" pitchFamily="18" charset="2"/>
        <a:buChar char=""/>
        <a:defRPr sz="1800" kern="1200">
          <a:solidFill>
            <a:schemeClr val="tx1"/>
          </a:solidFill>
          <a:latin typeface="+mn-lt"/>
          <a:ea typeface="+mn-ea"/>
          <a:cs typeface="+mn-cs"/>
        </a:defRPr>
      </a:lvl2pPr>
      <a:lvl3pPr marL="864000" indent="-288000" algn="l" rtl="0" eaLnBrk="1" fontAlgn="base" hangingPunct="1">
        <a:spcBef>
          <a:spcPts val="100"/>
        </a:spcBef>
        <a:spcAft>
          <a:spcPts val="100"/>
        </a:spcAft>
        <a:buClr>
          <a:schemeClr val="accent1"/>
        </a:buClr>
        <a:buSzPct val="80000"/>
        <a:buFont typeface="Wingdings 3" panose="05040102010807070707" pitchFamily="18" charset="2"/>
        <a:buChar char=""/>
        <a:defRPr sz="1800" kern="1200">
          <a:solidFill>
            <a:schemeClr val="tx1"/>
          </a:solidFill>
          <a:latin typeface="+mn-lt"/>
          <a:ea typeface="+mn-ea"/>
          <a:cs typeface="+mn-cs"/>
        </a:defRPr>
      </a:lvl3pPr>
      <a:lvl4pPr marL="1152000" indent="-288000" algn="l" rtl="0" eaLnBrk="1" fontAlgn="base" hangingPunct="1">
        <a:spcBef>
          <a:spcPts val="100"/>
        </a:spcBef>
        <a:spcAft>
          <a:spcPts val="100"/>
        </a:spcAft>
        <a:buClr>
          <a:schemeClr val="accent1"/>
        </a:buClr>
        <a:buSzPct val="80000"/>
        <a:buFont typeface="Wingdings 3" panose="05040102010807070707" pitchFamily="18" charset="2"/>
        <a:buChar char=""/>
        <a:defRPr sz="1800" kern="1200">
          <a:solidFill>
            <a:schemeClr val="tx1"/>
          </a:solidFill>
          <a:latin typeface="+mn-lt"/>
          <a:ea typeface="+mn-ea"/>
          <a:cs typeface="+mn-cs"/>
        </a:defRPr>
      </a:lvl4pPr>
      <a:lvl5pPr marL="1440000" indent="-288000" algn="l" rtl="0" eaLnBrk="1" fontAlgn="base" hangingPunct="1">
        <a:spcBef>
          <a:spcPts val="100"/>
        </a:spcBef>
        <a:spcAft>
          <a:spcPts val="100"/>
        </a:spcAft>
        <a:buClr>
          <a:schemeClr val="accent1"/>
        </a:buClr>
        <a:buSzPct val="80000"/>
        <a:buFont typeface="Wingdings 3" panose="050401020108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indikit.net/text/5-resourc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dikit.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139952" y="2190750"/>
            <a:ext cx="4752528" cy="1337282"/>
          </a:xfrm>
        </p:spPr>
        <p:txBody>
          <a:bodyPr/>
          <a:lstStyle/>
          <a:p>
            <a:pPr>
              <a:lnSpc>
                <a:spcPct val="110000"/>
              </a:lnSpc>
            </a:pPr>
            <a:r>
              <a:rPr lang="en-GB" sz="3000" b="1" dirty="0" smtClean="0"/>
              <a:t>Making Your M&amp;E </a:t>
            </a:r>
            <a:endParaRPr lang="en-GB" sz="1050" b="1" dirty="0" smtClean="0"/>
          </a:p>
          <a:p>
            <a:pPr>
              <a:lnSpc>
                <a:spcPct val="110000"/>
              </a:lnSpc>
            </a:pPr>
            <a:r>
              <a:rPr lang="en-GB" sz="3000" dirty="0" smtClean="0"/>
              <a:t>EASIER AND BETTER</a:t>
            </a:r>
            <a:endParaRPr lang="en-GB" sz="3000"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924623"/>
            <a:ext cx="1235115" cy="423553"/>
          </a:xfrm>
          <a:prstGeom prst="rect">
            <a:avLst/>
          </a:prstGeom>
        </p:spPr>
      </p:pic>
      <p:pic>
        <p:nvPicPr>
          <p:cNvPr id="8" name="Picture 7"/>
          <p:cNvPicPr>
            <a:picLocks noChangeAspect="1"/>
          </p:cNvPicPr>
          <p:nvPr/>
        </p:nvPicPr>
        <p:blipFill rotWithShape="1">
          <a:blip r:embed="rId4"/>
          <a:srcRect t="9335" b="11323"/>
          <a:stretch/>
        </p:blipFill>
        <p:spPr>
          <a:xfrm>
            <a:off x="4148458" y="848288"/>
            <a:ext cx="2761905" cy="1224136"/>
          </a:xfrm>
          <a:prstGeom prst="rect">
            <a:avLst/>
          </a:prstGeom>
        </p:spPr>
      </p:pic>
    </p:spTree>
    <p:extLst>
      <p:ext uri="{BB962C8B-B14F-4D97-AF65-F5344CB8AC3E}">
        <p14:creationId xmlns:p14="http://schemas.microsoft.com/office/powerpoint/2010/main" val="4241251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90550"/>
            <a:ext cx="8153400" cy="3765450"/>
          </a:xfrm>
        </p:spPr>
        <p:txBody>
          <a:bodyPr/>
          <a:lstStyle/>
          <a:p>
            <a:pPr>
              <a:lnSpc>
                <a:spcPct val="110000"/>
              </a:lnSpc>
              <a:spcAft>
                <a:spcPts val="400"/>
              </a:spcAft>
            </a:pPr>
            <a:r>
              <a:rPr lang="en-US" dirty="0"/>
              <a:t>y</a:t>
            </a:r>
            <a:r>
              <a:rPr lang="en-US" dirty="0" smtClean="0"/>
              <a:t>ou save your (and other people’s) </a:t>
            </a:r>
            <a:r>
              <a:rPr lang="en-US" b="1" dirty="0" smtClean="0"/>
              <a:t>time</a:t>
            </a:r>
          </a:p>
          <a:p>
            <a:pPr lvl="1">
              <a:lnSpc>
                <a:spcPct val="110000"/>
              </a:lnSpc>
              <a:spcAft>
                <a:spcPts val="600"/>
              </a:spcAft>
            </a:pPr>
            <a:r>
              <a:rPr lang="en-US" dirty="0" smtClean="0"/>
              <a:t>no need to </a:t>
            </a:r>
            <a:r>
              <a:rPr lang="en-US" i="1" dirty="0" smtClean="0"/>
              <a:t>invent many new indicators </a:t>
            </a:r>
            <a:r>
              <a:rPr lang="en-US" dirty="0" smtClean="0"/>
              <a:t>– just choose them from IndiKit</a:t>
            </a:r>
          </a:p>
          <a:p>
            <a:pPr lvl="1">
              <a:lnSpc>
                <a:spcPct val="110000"/>
              </a:lnSpc>
              <a:spcAft>
                <a:spcPts val="600"/>
              </a:spcAft>
            </a:pPr>
            <a:r>
              <a:rPr lang="en-US" dirty="0"/>
              <a:t>s</a:t>
            </a:r>
            <a:r>
              <a:rPr lang="en-US" dirty="0" smtClean="0"/>
              <a:t>ave time in </a:t>
            </a:r>
            <a:r>
              <a:rPr lang="en-US" i="1" dirty="0" smtClean="0"/>
              <a:t>addressing people’s comments </a:t>
            </a:r>
            <a:r>
              <a:rPr lang="en-US" dirty="0" smtClean="0"/>
              <a:t>on your logframe indicators </a:t>
            </a:r>
          </a:p>
          <a:p>
            <a:pPr lvl="1">
              <a:lnSpc>
                <a:spcPct val="110000"/>
              </a:lnSpc>
              <a:spcAft>
                <a:spcPts val="600"/>
              </a:spcAft>
            </a:pPr>
            <a:r>
              <a:rPr lang="en-US" dirty="0" smtClean="0"/>
              <a:t>reduce the time you spend </a:t>
            </a:r>
            <a:r>
              <a:rPr lang="en-US" i="1" dirty="0" smtClean="0"/>
              <a:t>commenting on mistakes </a:t>
            </a:r>
            <a:r>
              <a:rPr lang="en-US" dirty="0" smtClean="0"/>
              <a:t>in other people’s logframes</a:t>
            </a:r>
          </a:p>
          <a:p>
            <a:pPr lvl="1">
              <a:lnSpc>
                <a:spcPct val="110000"/>
              </a:lnSpc>
            </a:pPr>
            <a:r>
              <a:rPr lang="en-US" dirty="0"/>
              <a:t>s</a:t>
            </a:r>
            <a:r>
              <a:rPr lang="en-US" dirty="0" smtClean="0"/>
              <a:t>pend less time </a:t>
            </a:r>
            <a:r>
              <a:rPr lang="en-US" i="1" dirty="0" smtClean="0"/>
              <a:t>designing M&amp;E surveys </a:t>
            </a:r>
            <a:r>
              <a:rPr lang="en-US" dirty="0" smtClean="0"/>
              <a:t>by using IndiKit’s guidance</a:t>
            </a:r>
          </a:p>
          <a:p>
            <a:pPr marL="288000" lvl="1" indent="0">
              <a:lnSpc>
                <a:spcPct val="110000"/>
              </a:lnSpc>
              <a:buNone/>
            </a:pPr>
            <a:endParaRPr lang="en-US" dirty="0" smtClean="0"/>
          </a:p>
          <a:p>
            <a:pPr>
              <a:lnSpc>
                <a:spcPct val="110000"/>
              </a:lnSpc>
              <a:spcAft>
                <a:spcPts val="400"/>
              </a:spcAft>
            </a:pPr>
            <a:r>
              <a:rPr lang="en-US" dirty="0" smtClean="0"/>
              <a:t>you do your work to a better </a:t>
            </a:r>
            <a:r>
              <a:rPr lang="en-US" b="1" dirty="0" smtClean="0"/>
              <a:t>quality </a:t>
            </a:r>
          </a:p>
          <a:p>
            <a:pPr lvl="1">
              <a:lnSpc>
                <a:spcPct val="110000"/>
              </a:lnSpc>
              <a:spcAft>
                <a:spcPts val="600"/>
              </a:spcAft>
            </a:pPr>
            <a:r>
              <a:rPr lang="en-US" dirty="0"/>
              <a:t>d</a:t>
            </a:r>
            <a:r>
              <a:rPr lang="en-US" dirty="0" smtClean="0"/>
              <a:t>onors prefer logframes with good indicators → </a:t>
            </a:r>
            <a:r>
              <a:rPr lang="en-US" i="1" dirty="0" smtClean="0"/>
              <a:t>better funding chances</a:t>
            </a:r>
          </a:p>
          <a:p>
            <a:pPr lvl="1">
              <a:lnSpc>
                <a:spcPct val="110000"/>
              </a:lnSpc>
            </a:pPr>
            <a:r>
              <a:rPr lang="en-US" dirty="0" smtClean="0"/>
              <a:t>good indicators makes conducting </a:t>
            </a:r>
            <a:r>
              <a:rPr lang="en-US" i="1" dirty="0" smtClean="0"/>
              <a:t>surveys much easier </a:t>
            </a:r>
            <a:r>
              <a:rPr lang="en-US" dirty="0" smtClean="0"/>
              <a:t>+ they inform you better on what your team’s work has actually </a:t>
            </a:r>
            <a:r>
              <a:rPr lang="en-US" i="1" dirty="0" smtClean="0"/>
              <a:t>achieved</a:t>
            </a:r>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10</a:t>
            </a:fld>
            <a:endParaRPr lang="en-US" dirty="0"/>
          </a:p>
        </p:txBody>
      </p:sp>
    </p:spTree>
    <p:extLst>
      <p:ext uri="{BB962C8B-B14F-4D97-AF65-F5344CB8AC3E}">
        <p14:creationId xmlns:p14="http://schemas.microsoft.com/office/powerpoint/2010/main" val="30463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24" y="2139702"/>
            <a:ext cx="7560000" cy="900000"/>
          </a:xfrm>
        </p:spPr>
        <p:txBody>
          <a:bodyPr/>
          <a:lstStyle/>
          <a:p>
            <a:pPr algn="ctr"/>
            <a:r>
              <a:rPr lang="en-GB" sz="11500" i="1" dirty="0" smtClean="0"/>
              <a:t>WHEN</a:t>
            </a:r>
            <a:r>
              <a:rPr lang="en-GB" sz="4000" i="1" dirty="0" smtClean="0"/>
              <a:t/>
            </a:r>
            <a:br>
              <a:rPr lang="en-GB" sz="4000" i="1" dirty="0" smtClean="0"/>
            </a:br>
            <a:r>
              <a:rPr lang="en-GB" sz="3400" i="1" dirty="0" smtClean="0"/>
              <a:t>can IndiKit help you?</a:t>
            </a:r>
            <a:endParaRPr lang="en-GB" sz="3400" i="1" dirty="0"/>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11</a:t>
            </a:fld>
            <a:endParaRPr lang="en-US" dirty="0"/>
          </a:p>
        </p:txBody>
      </p:sp>
    </p:spTree>
    <p:extLst>
      <p:ext uri="{BB962C8B-B14F-4D97-AF65-F5344CB8AC3E}">
        <p14:creationId xmlns:p14="http://schemas.microsoft.com/office/powerpoint/2010/main" val="303169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590550"/>
            <a:ext cx="7560000" cy="3765450"/>
          </a:xfrm>
        </p:spPr>
        <p:txBody>
          <a:bodyPr/>
          <a:lstStyle/>
          <a:p>
            <a:pPr marL="0" indent="0">
              <a:lnSpc>
                <a:spcPct val="95000"/>
              </a:lnSpc>
              <a:spcAft>
                <a:spcPts val="1200"/>
              </a:spcAft>
              <a:buNone/>
            </a:pPr>
            <a:r>
              <a:rPr lang="en-GB" b="1" dirty="0" smtClean="0"/>
              <a:t>Use IndiKit when you</a:t>
            </a:r>
            <a:r>
              <a:rPr lang="en-GB" dirty="0" smtClean="0"/>
              <a:t>:</a:t>
            </a:r>
          </a:p>
          <a:p>
            <a:pPr lvl="1">
              <a:lnSpc>
                <a:spcPct val="95000"/>
              </a:lnSpc>
              <a:spcAft>
                <a:spcPts val="1800"/>
              </a:spcAft>
              <a:buFont typeface="Wingdings" panose="05000000000000000000" pitchFamily="2" charset="2"/>
              <a:buChar char="ü"/>
            </a:pPr>
            <a:r>
              <a:rPr lang="en-GB" sz="2000" i="1" dirty="0" smtClean="0"/>
              <a:t>develop a </a:t>
            </a:r>
            <a:r>
              <a:rPr lang="en-GB" sz="2000" i="1" dirty="0" err="1" smtClean="0"/>
              <a:t>logframe</a:t>
            </a:r>
            <a:r>
              <a:rPr lang="en-GB" sz="2000" i="1" dirty="0" smtClean="0"/>
              <a:t> </a:t>
            </a:r>
          </a:p>
          <a:p>
            <a:pPr lvl="1">
              <a:lnSpc>
                <a:spcPct val="95000"/>
              </a:lnSpc>
              <a:spcAft>
                <a:spcPts val="1800"/>
              </a:spcAft>
              <a:buFont typeface="Wingdings" panose="05000000000000000000" pitchFamily="2" charset="2"/>
              <a:buChar char="ü"/>
            </a:pPr>
            <a:r>
              <a:rPr lang="en-GB" sz="2000" i="1" dirty="0" smtClean="0"/>
              <a:t>prepare your survey questionnaire </a:t>
            </a:r>
          </a:p>
          <a:p>
            <a:pPr lvl="1">
              <a:lnSpc>
                <a:spcPct val="95000"/>
              </a:lnSpc>
              <a:spcAft>
                <a:spcPts val="1800"/>
              </a:spcAft>
              <a:buFont typeface="Wingdings" panose="05000000000000000000" pitchFamily="2" charset="2"/>
              <a:buChar char="ü"/>
            </a:pPr>
            <a:r>
              <a:rPr lang="en-GB" sz="2000" i="1" dirty="0" smtClean="0"/>
              <a:t>design your survey methodology </a:t>
            </a:r>
          </a:p>
          <a:p>
            <a:pPr lvl="1">
              <a:lnSpc>
                <a:spcPct val="95000"/>
              </a:lnSpc>
              <a:spcAft>
                <a:spcPts val="1800"/>
              </a:spcAft>
              <a:buFont typeface="Wingdings" panose="05000000000000000000" pitchFamily="2" charset="2"/>
              <a:buChar char="ü"/>
            </a:pPr>
            <a:r>
              <a:rPr lang="en-GB" sz="2000" i="1" dirty="0" smtClean="0"/>
              <a:t>implement baseline/</a:t>
            </a:r>
            <a:r>
              <a:rPr lang="en-GB" sz="2000" i="1" dirty="0" err="1" smtClean="0"/>
              <a:t>endline</a:t>
            </a:r>
            <a:r>
              <a:rPr lang="en-GB" sz="2000" i="1" dirty="0" smtClean="0"/>
              <a:t>/other survey</a:t>
            </a:r>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12</a:t>
            </a:fld>
            <a:endParaRPr lang="en-US" dirty="0"/>
          </a:p>
        </p:txBody>
      </p:sp>
    </p:spTree>
    <p:extLst>
      <p:ext uri="{BB962C8B-B14F-4D97-AF65-F5344CB8AC3E}">
        <p14:creationId xmlns:p14="http://schemas.microsoft.com/office/powerpoint/2010/main" val="549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24" y="627534"/>
            <a:ext cx="7560000" cy="3168352"/>
          </a:xfrm>
        </p:spPr>
        <p:txBody>
          <a:bodyPr/>
          <a:lstStyle/>
          <a:p>
            <a:pPr algn="ctr">
              <a:spcAft>
                <a:spcPts val="1200"/>
              </a:spcAft>
            </a:pPr>
            <a:r>
              <a:rPr lang="en-US" sz="5200" i="1" dirty="0" smtClean="0"/>
              <a:t>How Can </a:t>
            </a:r>
            <a:r>
              <a:rPr lang="en-US" sz="2500" i="1" dirty="0"/>
              <a:t/>
            </a:r>
            <a:br>
              <a:rPr lang="en-US" sz="2500" i="1" dirty="0"/>
            </a:br>
            <a:r>
              <a:rPr lang="en-US" sz="2500" i="1" dirty="0" smtClean="0"/>
              <a:t/>
            </a:r>
            <a:br>
              <a:rPr lang="en-US" sz="2500" i="1" dirty="0" smtClean="0"/>
            </a:br>
            <a:r>
              <a:rPr lang="en-US" sz="1200" i="1" dirty="0"/>
              <a:t/>
            </a:r>
            <a:br>
              <a:rPr lang="en-US" sz="1200" i="1" dirty="0"/>
            </a:br>
            <a:r>
              <a:rPr lang="en-US" sz="11000" i="1" dirty="0" smtClean="0"/>
              <a:t>YOU</a:t>
            </a:r>
            <a:br>
              <a:rPr lang="en-US" sz="11000" i="1" dirty="0" smtClean="0"/>
            </a:br>
            <a:r>
              <a:rPr lang="en-US" sz="800" i="1" dirty="0" smtClean="0"/>
              <a:t/>
            </a:r>
            <a:br>
              <a:rPr lang="en-US" sz="800" i="1" dirty="0" smtClean="0"/>
            </a:br>
            <a:r>
              <a:rPr lang="en-US" sz="3400" i="1" dirty="0" smtClean="0"/>
              <a:t>Get </a:t>
            </a:r>
            <a:r>
              <a:rPr lang="en-US" sz="3400" i="1" dirty="0"/>
              <a:t>I</a:t>
            </a:r>
            <a:r>
              <a:rPr lang="en-US" sz="3400" i="1" dirty="0" smtClean="0"/>
              <a:t>nvolved?</a:t>
            </a:r>
            <a:endParaRPr lang="en-US" sz="3400" i="1" dirty="0"/>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13</a:t>
            </a:fld>
            <a:endParaRPr lang="en-US" dirty="0"/>
          </a:p>
        </p:txBody>
      </p:sp>
    </p:spTree>
    <p:extLst>
      <p:ext uri="{BB962C8B-B14F-4D97-AF65-F5344CB8AC3E}">
        <p14:creationId xmlns:p14="http://schemas.microsoft.com/office/powerpoint/2010/main" val="3988254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4"/>
          </p:nvPr>
        </p:nvSpPr>
        <p:spPr/>
        <p:txBody>
          <a:bodyPr/>
          <a:lstStyle/>
          <a:p>
            <a:fld id="{646FB938-5FCE-4D92-988B-DF61F35B39B4}" type="slidenum">
              <a:rPr lang="cs-CZ" smtClean="0"/>
              <a:pPr/>
              <a:t>14</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80" y="4572627"/>
            <a:ext cx="1025134" cy="351545"/>
          </a:xfrm>
          <a:prstGeom prst="rect">
            <a:avLst/>
          </a:prstGeom>
        </p:spPr>
      </p:pic>
      <p:sp>
        <p:nvSpPr>
          <p:cNvPr id="2" name="TextBox 1"/>
          <p:cNvSpPr txBox="1"/>
          <p:nvPr/>
        </p:nvSpPr>
        <p:spPr>
          <a:xfrm>
            <a:off x="2743200" y="1962150"/>
            <a:ext cx="3505200" cy="707886"/>
          </a:xfrm>
          <a:prstGeom prst="rect">
            <a:avLst/>
          </a:prstGeom>
          <a:noFill/>
        </p:spPr>
        <p:txBody>
          <a:bodyPr wrap="square" rtlCol="0">
            <a:spAutoFit/>
          </a:bodyPr>
          <a:lstStyle/>
          <a:p>
            <a:r>
              <a:rPr lang="en-US" sz="4000" b="1" dirty="0" smtClean="0">
                <a:solidFill>
                  <a:schemeClr val="tx2"/>
                </a:solidFill>
              </a:rPr>
              <a:t>Use IndiKit </a:t>
            </a:r>
            <a:r>
              <a:rPr lang="en-US" sz="4000" dirty="0" smtClean="0">
                <a:solidFill>
                  <a:schemeClr val="tx2"/>
                </a:solidFill>
                <a:sym typeface="Wingdings" panose="05000000000000000000" pitchFamily="2" charset="2"/>
              </a:rPr>
              <a:t></a:t>
            </a:r>
            <a:endParaRPr lang="en-US" sz="4000" dirty="0">
              <a:solidFill>
                <a:schemeClr val="tx2"/>
              </a:solidFill>
            </a:endParaRPr>
          </a:p>
        </p:txBody>
      </p:sp>
    </p:spTree>
    <p:extLst>
      <p:ext uri="{BB962C8B-B14F-4D97-AF65-F5344CB8AC3E}">
        <p14:creationId xmlns:p14="http://schemas.microsoft.com/office/powerpoint/2010/main" val="126681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4"/>
          </p:nvPr>
        </p:nvSpPr>
        <p:spPr/>
        <p:txBody>
          <a:bodyPr/>
          <a:lstStyle/>
          <a:p>
            <a:fld id="{646FB938-5FCE-4D92-988B-DF61F35B39B4}" type="slidenum">
              <a:rPr lang="cs-CZ" smtClean="0"/>
              <a:pPr/>
              <a:t>15</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80" y="4572627"/>
            <a:ext cx="1025134" cy="351545"/>
          </a:xfrm>
          <a:prstGeom prst="rect">
            <a:avLst/>
          </a:prstGeom>
        </p:spPr>
      </p:pic>
      <p:sp>
        <p:nvSpPr>
          <p:cNvPr id="2" name="TextBox 1"/>
          <p:cNvSpPr txBox="1"/>
          <p:nvPr/>
        </p:nvSpPr>
        <p:spPr>
          <a:xfrm>
            <a:off x="837928" y="209550"/>
            <a:ext cx="7848872" cy="523220"/>
          </a:xfrm>
          <a:prstGeom prst="rect">
            <a:avLst/>
          </a:prstGeom>
          <a:noFill/>
        </p:spPr>
        <p:txBody>
          <a:bodyPr wrap="square" rtlCol="0">
            <a:spAutoFit/>
          </a:bodyPr>
          <a:lstStyle/>
          <a:p>
            <a:r>
              <a:rPr lang="en-US" sz="2800" b="1" dirty="0" smtClean="0">
                <a:solidFill>
                  <a:schemeClr val="tx2"/>
                </a:solidFill>
              </a:rPr>
              <a:t>Promote IndiKit</a:t>
            </a:r>
            <a:endParaRPr lang="en-US" sz="2800" b="1" dirty="0">
              <a:solidFill>
                <a:schemeClr val="tx2"/>
              </a:solidFill>
            </a:endParaRPr>
          </a:p>
        </p:txBody>
      </p:sp>
      <p:pic>
        <p:nvPicPr>
          <p:cNvPr id="9" name="Picture 8"/>
          <p:cNvPicPr>
            <a:picLocks noChangeAspect="1"/>
          </p:cNvPicPr>
          <p:nvPr/>
        </p:nvPicPr>
        <p:blipFill>
          <a:blip r:embed="rId4"/>
          <a:stretch>
            <a:fillRect/>
          </a:stretch>
        </p:blipFill>
        <p:spPr>
          <a:xfrm>
            <a:off x="2545598" y="3046041"/>
            <a:ext cx="3321802" cy="1743946"/>
          </a:xfrm>
          <a:prstGeom prst="rect">
            <a:avLst/>
          </a:prstGeom>
          <a:ln>
            <a:solidFill>
              <a:schemeClr val="bg1">
                <a:lumMod val="65000"/>
              </a:schemeClr>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448" y="838968"/>
            <a:ext cx="3607928" cy="2384937"/>
          </a:xfrm>
          <a:prstGeom prst="rect">
            <a:avLst/>
          </a:prstGeom>
        </p:spPr>
      </p:pic>
      <p:pic>
        <p:nvPicPr>
          <p:cNvPr id="12" name="Picture 11"/>
          <p:cNvPicPr>
            <a:picLocks noChangeAspect="1"/>
          </p:cNvPicPr>
          <p:nvPr/>
        </p:nvPicPr>
        <p:blipFill>
          <a:blip r:embed="rId6"/>
          <a:stretch>
            <a:fillRect/>
          </a:stretch>
        </p:blipFill>
        <p:spPr>
          <a:xfrm>
            <a:off x="4801093" y="916154"/>
            <a:ext cx="3740022" cy="1960396"/>
          </a:xfrm>
          <a:prstGeom prst="rect">
            <a:avLst/>
          </a:prstGeom>
          <a:ln>
            <a:solidFill>
              <a:schemeClr val="bg1">
                <a:lumMod val="65000"/>
              </a:schemeClr>
            </a:solidFill>
          </a:ln>
        </p:spPr>
      </p:pic>
      <p:pic>
        <p:nvPicPr>
          <p:cNvPr id="13" name="Picture 12"/>
          <p:cNvPicPr>
            <a:picLocks noChangeAspect="1"/>
          </p:cNvPicPr>
          <p:nvPr/>
        </p:nvPicPr>
        <p:blipFill>
          <a:blip r:embed="rId7"/>
          <a:stretch>
            <a:fillRect/>
          </a:stretch>
        </p:blipFill>
        <p:spPr>
          <a:xfrm>
            <a:off x="7239000" y="2220951"/>
            <a:ext cx="1573394" cy="2789199"/>
          </a:xfrm>
          <a:prstGeom prst="rect">
            <a:avLst/>
          </a:prstGeom>
          <a:ln>
            <a:solidFill>
              <a:schemeClr val="bg1">
                <a:lumMod val="75000"/>
              </a:schemeClr>
            </a:solidFill>
          </a:ln>
        </p:spPr>
      </p:pic>
    </p:spTree>
    <p:extLst>
      <p:ext uri="{BB962C8B-B14F-4D97-AF65-F5344CB8AC3E}">
        <p14:creationId xmlns:p14="http://schemas.microsoft.com/office/powerpoint/2010/main" val="2469252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4"/>
          </p:nvPr>
        </p:nvSpPr>
        <p:spPr/>
        <p:txBody>
          <a:bodyPr/>
          <a:lstStyle/>
          <a:p>
            <a:fld id="{646FB938-5FCE-4D92-988B-DF61F35B39B4}" type="slidenum">
              <a:rPr lang="cs-CZ" smtClean="0"/>
              <a:pPr/>
              <a:t>16</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80" y="4572627"/>
            <a:ext cx="1025134" cy="351545"/>
          </a:xfrm>
          <a:prstGeom prst="rect">
            <a:avLst/>
          </a:prstGeom>
        </p:spPr>
      </p:pic>
      <p:sp>
        <p:nvSpPr>
          <p:cNvPr id="12" name="TextBox 11"/>
          <p:cNvSpPr txBox="1"/>
          <p:nvPr/>
        </p:nvSpPr>
        <p:spPr>
          <a:xfrm>
            <a:off x="719834" y="285750"/>
            <a:ext cx="7848872" cy="523220"/>
          </a:xfrm>
          <a:prstGeom prst="rect">
            <a:avLst/>
          </a:prstGeom>
          <a:noFill/>
        </p:spPr>
        <p:txBody>
          <a:bodyPr wrap="square" rtlCol="0">
            <a:spAutoFit/>
          </a:bodyPr>
          <a:lstStyle/>
          <a:p>
            <a:r>
              <a:rPr lang="en-US" sz="2800" b="1" dirty="0" smtClean="0">
                <a:solidFill>
                  <a:schemeClr val="tx2"/>
                </a:solidFill>
              </a:rPr>
              <a:t>How can you promote IndiKit?</a:t>
            </a:r>
            <a:endParaRPr lang="en-US" sz="2800" b="1" dirty="0">
              <a:solidFill>
                <a:schemeClr val="tx2"/>
              </a:solidFill>
            </a:endParaRPr>
          </a:p>
        </p:txBody>
      </p:sp>
      <p:sp>
        <p:nvSpPr>
          <p:cNvPr id="13" name="Content Placeholder 2"/>
          <p:cNvSpPr>
            <a:spLocks noGrp="1"/>
          </p:cNvSpPr>
          <p:nvPr>
            <p:ph idx="1"/>
          </p:nvPr>
        </p:nvSpPr>
        <p:spPr>
          <a:xfrm>
            <a:off x="792000" y="1016100"/>
            <a:ext cx="7560420" cy="3384450"/>
          </a:xfrm>
        </p:spPr>
        <p:txBody>
          <a:bodyPr/>
          <a:lstStyle/>
          <a:p>
            <a:pPr>
              <a:spcAft>
                <a:spcPts val="1800"/>
              </a:spcAft>
              <a:buFont typeface="Wingdings" panose="05000000000000000000" pitchFamily="2" charset="2"/>
              <a:buChar char="ü"/>
            </a:pPr>
            <a:r>
              <a:rPr lang="en-US" dirty="0"/>
              <a:t>p</a:t>
            </a:r>
            <a:r>
              <a:rPr lang="en-US" dirty="0" smtClean="0"/>
              <a:t>ost </a:t>
            </a:r>
            <a:r>
              <a:rPr lang="en-US" dirty="0" smtClean="0">
                <a:hlinkClick r:id="rId4"/>
              </a:rPr>
              <a:t>banners</a:t>
            </a:r>
            <a:r>
              <a:rPr lang="en-US" dirty="0" smtClean="0"/>
              <a:t> with link to IndiKit on your </a:t>
            </a:r>
            <a:r>
              <a:rPr lang="en-US" b="1" dirty="0" smtClean="0"/>
              <a:t>Facebook or LinkedIn account </a:t>
            </a:r>
            <a:r>
              <a:rPr lang="en-US" dirty="0" smtClean="0"/>
              <a:t>and ask people to </a:t>
            </a:r>
            <a:r>
              <a:rPr lang="en-US" b="1" dirty="0" smtClean="0"/>
              <a:t>share</a:t>
            </a:r>
            <a:r>
              <a:rPr lang="en-US" dirty="0" smtClean="0"/>
              <a:t> them</a:t>
            </a:r>
          </a:p>
          <a:p>
            <a:pPr>
              <a:spcAft>
                <a:spcPts val="1800"/>
              </a:spcAft>
              <a:buFont typeface="Wingdings" panose="05000000000000000000" pitchFamily="2" charset="2"/>
              <a:buChar char="ü"/>
            </a:pPr>
            <a:r>
              <a:rPr lang="en-US" dirty="0"/>
              <a:t>s</a:t>
            </a:r>
            <a:r>
              <a:rPr lang="en-US" dirty="0" smtClean="0"/>
              <a:t>end </a:t>
            </a:r>
            <a:r>
              <a:rPr lang="en-US" b="1" dirty="0" smtClean="0"/>
              <a:t>e-mail to your partner organizations </a:t>
            </a:r>
            <a:r>
              <a:rPr lang="en-US" dirty="0" smtClean="0"/>
              <a:t>introducing IndiKit </a:t>
            </a:r>
          </a:p>
          <a:p>
            <a:pPr>
              <a:spcAft>
                <a:spcPts val="1800"/>
              </a:spcAft>
              <a:buFont typeface="Wingdings" panose="05000000000000000000" pitchFamily="2" charset="2"/>
              <a:buChar char="ü"/>
            </a:pPr>
            <a:r>
              <a:rPr lang="en-US" dirty="0" smtClean="0"/>
              <a:t>if you’re on a relevant </a:t>
            </a:r>
            <a:r>
              <a:rPr lang="en-US" b="1" dirty="0" smtClean="0"/>
              <a:t>mailing list</a:t>
            </a:r>
            <a:r>
              <a:rPr lang="en-US" dirty="0" smtClean="0"/>
              <a:t>, let its members know about IndiKit</a:t>
            </a:r>
          </a:p>
          <a:p>
            <a:pPr>
              <a:spcAft>
                <a:spcPts val="1800"/>
              </a:spcAft>
              <a:buFont typeface="Wingdings" panose="05000000000000000000" pitchFamily="2" charset="2"/>
              <a:buChar char="ü"/>
            </a:pPr>
            <a:r>
              <a:rPr lang="en-US" dirty="0" smtClean="0"/>
              <a:t>present IndiKit at a relevant </a:t>
            </a:r>
            <a:r>
              <a:rPr lang="en-US" b="1" dirty="0" smtClean="0"/>
              <a:t>coordination</a:t>
            </a:r>
            <a:r>
              <a:rPr lang="en-US" dirty="0" smtClean="0"/>
              <a:t> </a:t>
            </a:r>
            <a:r>
              <a:rPr lang="en-US" b="1" dirty="0" smtClean="0"/>
              <a:t>meeting</a:t>
            </a:r>
            <a:r>
              <a:rPr lang="en-US" dirty="0" smtClean="0"/>
              <a:t>  </a:t>
            </a:r>
          </a:p>
          <a:p>
            <a:pPr>
              <a:spcAft>
                <a:spcPts val="1800"/>
              </a:spcAft>
              <a:buFont typeface="Wingdings" panose="05000000000000000000" pitchFamily="2" charset="2"/>
              <a:buChar char="ü"/>
            </a:pPr>
            <a:r>
              <a:rPr lang="en-US" dirty="0" smtClean="0"/>
              <a:t>mention it in the M&amp;E sections of your new project </a:t>
            </a:r>
            <a:r>
              <a:rPr lang="en-US" b="1" dirty="0" smtClean="0"/>
              <a:t>proposals</a:t>
            </a:r>
          </a:p>
        </p:txBody>
      </p:sp>
    </p:spTree>
    <p:extLst>
      <p:ext uri="{BB962C8B-B14F-4D97-AF65-F5344CB8AC3E}">
        <p14:creationId xmlns:p14="http://schemas.microsoft.com/office/powerpoint/2010/main" val="340173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950434"/>
            <a:ext cx="7050542" cy="3831116"/>
          </a:xfrm>
          <a:prstGeom prst="rect">
            <a:avLst/>
          </a:prstGeom>
        </p:spPr>
      </p:pic>
      <p:sp>
        <p:nvSpPr>
          <p:cNvPr id="4" name="Zástupný symbol pro číslo snímku 3"/>
          <p:cNvSpPr>
            <a:spLocks noGrp="1"/>
          </p:cNvSpPr>
          <p:nvPr>
            <p:ph type="sldNum" sz="quarter" idx="14"/>
          </p:nvPr>
        </p:nvSpPr>
        <p:spPr/>
        <p:txBody>
          <a:bodyPr/>
          <a:lstStyle/>
          <a:p>
            <a:fld id="{646FB938-5FCE-4D92-988B-DF61F35B39B4}" type="slidenum">
              <a:rPr lang="cs-CZ" smtClean="0"/>
              <a:pPr/>
              <a:t>17</a:t>
            </a:fld>
            <a:endParaRPr lang="cs-CZ"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80" y="4572627"/>
            <a:ext cx="1025134" cy="351545"/>
          </a:xfrm>
          <a:prstGeom prst="rect">
            <a:avLst/>
          </a:prstGeom>
        </p:spPr>
      </p:pic>
      <p:sp>
        <p:nvSpPr>
          <p:cNvPr id="2" name="TextBox 1"/>
          <p:cNvSpPr txBox="1"/>
          <p:nvPr/>
        </p:nvSpPr>
        <p:spPr>
          <a:xfrm>
            <a:off x="762000" y="267494"/>
            <a:ext cx="8458200" cy="523220"/>
          </a:xfrm>
          <a:prstGeom prst="rect">
            <a:avLst/>
          </a:prstGeom>
          <a:noFill/>
        </p:spPr>
        <p:txBody>
          <a:bodyPr wrap="square" rtlCol="0">
            <a:spAutoFit/>
          </a:bodyPr>
          <a:lstStyle/>
          <a:p>
            <a:r>
              <a:rPr lang="en-US" sz="2800" b="1" dirty="0" smtClean="0">
                <a:solidFill>
                  <a:schemeClr val="tx2"/>
                </a:solidFill>
              </a:rPr>
              <a:t>Make IndiKit Better – Propose Improvements</a:t>
            </a:r>
            <a:endParaRPr lang="en-US" sz="2800" b="1" dirty="0">
              <a:solidFill>
                <a:schemeClr val="tx2"/>
              </a:solidFill>
            </a:endParaRPr>
          </a:p>
        </p:txBody>
      </p:sp>
    </p:spTree>
    <p:extLst>
      <p:ext uri="{BB962C8B-B14F-4D97-AF65-F5344CB8AC3E}">
        <p14:creationId xmlns:p14="http://schemas.microsoft.com/office/powerpoint/2010/main" val="3489714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3550"/>
            <a:ext cx="7560000" cy="900000"/>
          </a:xfrm>
        </p:spPr>
        <p:txBody>
          <a:bodyPr/>
          <a:lstStyle/>
          <a:p>
            <a:pPr algn="ctr"/>
            <a:r>
              <a:rPr lang="en-US" sz="10500" i="1" dirty="0" smtClean="0"/>
              <a:t>WHAT</a:t>
            </a:r>
            <a:r>
              <a:rPr lang="en-US" sz="4000" i="1" dirty="0" smtClean="0"/>
              <a:t/>
            </a:r>
            <a:br>
              <a:rPr lang="en-US" sz="4000" i="1" dirty="0" smtClean="0"/>
            </a:br>
            <a:r>
              <a:rPr lang="en-US" sz="2400" i="1" dirty="0" smtClean="0"/>
              <a:t>is www.indikit.net about?</a:t>
            </a:r>
            <a:endParaRPr lang="en-US" sz="2400" i="1" dirty="0"/>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2</a:t>
            </a:fld>
            <a:endParaRPr lang="en-US" dirty="0"/>
          </a:p>
        </p:txBody>
      </p:sp>
      <p:pic>
        <p:nvPicPr>
          <p:cNvPr id="3" name="Picture 2"/>
          <p:cNvPicPr>
            <a:picLocks noChangeAspect="1"/>
          </p:cNvPicPr>
          <p:nvPr/>
        </p:nvPicPr>
        <p:blipFill rotWithShape="1">
          <a:blip r:embed="rId3"/>
          <a:srcRect l="11933" t="11459" r="13104" b="6889"/>
          <a:stretch/>
        </p:blipFill>
        <p:spPr>
          <a:xfrm>
            <a:off x="3506988" y="1885950"/>
            <a:ext cx="5025432" cy="3077536"/>
          </a:xfrm>
          <a:prstGeom prst="rect">
            <a:avLst/>
          </a:prstGeom>
          <a:ln>
            <a:solidFill>
              <a:schemeClr val="bg1">
                <a:lumMod val="50000"/>
              </a:schemeClr>
            </a:solidFill>
          </a:ln>
        </p:spPr>
      </p:pic>
    </p:spTree>
    <p:extLst>
      <p:ext uri="{BB962C8B-B14F-4D97-AF65-F5344CB8AC3E}">
        <p14:creationId xmlns:p14="http://schemas.microsoft.com/office/powerpoint/2010/main" val="95194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92000" y="483518"/>
            <a:ext cx="8199600" cy="3728466"/>
          </a:xfrm>
        </p:spPr>
        <p:txBody>
          <a:bodyPr/>
          <a:lstStyle/>
          <a:p>
            <a:pPr>
              <a:spcBef>
                <a:spcPts val="900"/>
              </a:spcBef>
            </a:pPr>
            <a:r>
              <a:rPr lang="en-GB" dirty="0" smtClean="0"/>
              <a:t>on-line </a:t>
            </a:r>
            <a:r>
              <a:rPr lang="en-GB" b="1" dirty="0" smtClean="0"/>
              <a:t>guidance</a:t>
            </a:r>
            <a:r>
              <a:rPr lang="en-GB" dirty="0" smtClean="0"/>
              <a:t> on the use of hundreds of relief &amp; development indicators </a:t>
            </a:r>
          </a:p>
          <a:p>
            <a:pPr>
              <a:spcBef>
                <a:spcPts val="1500"/>
              </a:spcBef>
              <a:spcAft>
                <a:spcPts val="0"/>
              </a:spcAft>
            </a:pPr>
            <a:r>
              <a:rPr lang="en-GB" dirty="0" smtClean="0"/>
              <a:t>IndiKit is here to </a:t>
            </a:r>
            <a:r>
              <a:rPr lang="en-GB" b="1" dirty="0" smtClean="0"/>
              <a:t>help aid workers </a:t>
            </a:r>
            <a:r>
              <a:rPr lang="en-GB" dirty="0" smtClean="0"/>
              <a:t>from various organizations and countries:</a:t>
            </a:r>
          </a:p>
          <a:p>
            <a:pPr lvl="1">
              <a:spcBef>
                <a:spcPts val="600"/>
              </a:spcBef>
            </a:pPr>
            <a:r>
              <a:rPr lang="en-GB" sz="2000" b="1" dirty="0" smtClean="0"/>
              <a:t>save time </a:t>
            </a:r>
            <a:r>
              <a:rPr lang="en-GB" sz="2000" dirty="0" smtClean="0"/>
              <a:t>on M&amp;E-related tasks</a:t>
            </a:r>
          </a:p>
          <a:p>
            <a:pPr lvl="1">
              <a:spcBef>
                <a:spcPts val="600"/>
              </a:spcBef>
            </a:pPr>
            <a:r>
              <a:rPr lang="en-GB" sz="2000" b="1" dirty="0" smtClean="0"/>
              <a:t>increase the quality </a:t>
            </a:r>
            <a:r>
              <a:rPr lang="en-GB" sz="2000" dirty="0" smtClean="0"/>
              <a:t>of their M&amp;E</a:t>
            </a:r>
          </a:p>
          <a:p>
            <a:pPr>
              <a:spcBef>
                <a:spcPts val="1500"/>
              </a:spcBef>
            </a:pPr>
            <a:r>
              <a:rPr lang="en-GB" dirty="0" smtClean="0"/>
              <a:t>developed </a:t>
            </a:r>
            <a:r>
              <a:rPr lang="en-GB" dirty="0"/>
              <a:t>by People in Need </a:t>
            </a:r>
            <a:r>
              <a:rPr lang="en-GB" dirty="0" smtClean="0"/>
              <a:t>with the support of other NGOs and experts </a:t>
            </a:r>
            <a:endParaRPr lang="en-GB" dirty="0"/>
          </a:p>
          <a:p>
            <a:pPr>
              <a:spcBef>
                <a:spcPts val="1500"/>
              </a:spcBef>
            </a:pPr>
            <a:r>
              <a:rPr lang="en-GB" dirty="0" smtClean="0"/>
              <a:t>based on existing guidance materials and field experience of NGOs/UN</a:t>
            </a:r>
          </a:p>
          <a:p>
            <a:pPr>
              <a:spcBef>
                <a:spcPts val="1500"/>
              </a:spcBef>
            </a:pPr>
            <a:r>
              <a:rPr lang="en-GB" dirty="0" smtClean="0"/>
              <a:t>Wikipedia’s principle – </a:t>
            </a:r>
            <a:r>
              <a:rPr lang="en-GB" b="1" dirty="0" smtClean="0"/>
              <a:t>every user can propose changes or new content</a:t>
            </a:r>
          </a:p>
          <a:p>
            <a:pPr>
              <a:spcBef>
                <a:spcPts val="1500"/>
              </a:spcBef>
            </a:pPr>
            <a:r>
              <a:rPr lang="en-GB" dirty="0" smtClean="0"/>
              <a:t>launched </a:t>
            </a:r>
            <a:r>
              <a:rPr lang="en-GB" dirty="0"/>
              <a:t>in June 2017, visited by </a:t>
            </a:r>
            <a:r>
              <a:rPr lang="en-GB" dirty="0" smtClean="0"/>
              <a:t>200 </a:t>
            </a:r>
            <a:r>
              <a:rPr lang="en-GB" dirty="0"/>
              <a:t>– 5</a:t>
            </a:r>
            <a:r>
              <a:rPr lang="en-GB" dirty="0" smtClean="0"/>
              <a:t>00 </a:t>
            </a:r>
            <a:r>
              <a:rPr lang="en-GB" dirty="0"/>
              <a:t>users per </a:t>
            </a:r>
            <a:r>
              <a:rPr lang="en-GB" dirty="0" smtClean="0"/>
              <a:t>day</a:t>
            </a:r>
            <a:endParaRPr lang="en-GB" dirty="0"/>
          </a:p>
        </p:txBody>
      </p:sp>
      <p:sp>
        <p:nvSpPr>
          <p:cNvPr id="4" name="Zástupný symbol pro číslo snímku 3"/>
          <p:cNvSpPr>
            <a:spLocks noGrp="1"/>
          </p:cNvSpPr>
          <p:nvPr>
            <p:ph type="sldNum" sz="quarter" idx="14"/>
          </p:nvPr>
        </p:nvSpPr>
        <p:spPr/>
        <p:txBody>
          <a:bodyPr/>
          <a:lstStyle/>
          <a:p>
            <a:fld id="{646FB938-5FCE-4D92-988B-DF61F35B39B4}" type="slidenum">
              <a:rPr lang="cs-CZ" smtClean="0"/>
              <a:pPr/>
              <a:t>3</a:t>
            </a:fld>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80" y="4572627"/>
            <a:ext cx="1025134" cy="351545"/>
          </a:xfrm>
          <a:prstGeom prst="rect">
            <a:avLst/>
          </a:prstGeom>
        </p:spPr>
      </p:pic>
    </p:spTree>
    <p:extLst>
      <p:ext uri="{BB962C8B-B14F-4D97-AF65-F5344CB8AC3E}">
        <p14:creationId xmlns:p14="http://schemas.microsoft.com/office/powerpoint/2010/main" val="42295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4</a:t>
            </a:fld>
            <a:endParaRPr lang="en-US" dirty="0"/>
          </a:p>
        </p:txBody>
      </p:sp>
      <p:pic>
        <p:nvPicPr>
          <p:cNvPr id="2" name="Picture 1"/>
          <p:cNvPicPr>
            <a:picLocks noChangeAspect="1"/>
          </p:cNvPicPr>
          <p:nvPr/>
        </p:nvPicPr>
        <p:blipFill rotWithShape="1">
          <a:blip r:embed="rId3"/>
          <a:srcRect l="24333" t="37474" r="21381" b="10014"/>
          <a:stretch/>
        </p:blipFill>
        <p:spPr>
          <a:xfrm>
            <a:off x="685800" y="325748"/>
            <a:ext cx="8382000" cy="4558631"/>
          </a:xfrm>
          <a:prstGeom prst="rect">
            <a:avLst/>
          </a:prstGeom>
        </p:spPr>
      </p:pic>
    </p:spTree>
    <p:extLst>
      <p:ext uri="{BB962C8B-B14F-4D97-AF65-F5344CB8AC3E}">
        <p14:creationId xmlns:p14="http://schemas.microsoft.com/office/powerpoint/2010/main" val="269564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24" y="2139702"/>
            <a:ext cx="7560000" cy="900000"/>
          </a:xfrm>
        </p:spPr>
        <p:txBody>
          <a:bodyPr/>
          <a:lstStyle/>
          <a:p>
            <a:pPr algn="ctr"/>
            <a:r>
              <a:rPr lang="en-US" sz="11500" i="1" dirty="0" smtClean="0"/>
              <a:t>HOW</a:t>
            </a:r>
            <a:r>
              <a:rPr lang="en-US" sz="4000" i="1" dirty="0" smtClean="0"/>
              <a:t/>
            </a:r>
            <a:br>
              <a:rPr lang="en-US" sz="4000" i="1" dirty="0" smtClean="0"/>
            </a:br>
            <a:r>
              <a:rPr lang="en-US" sz="2500" i="1" dirty="0" smtClean="0"/>
              <a:t>www.indikit.net works?</a:t>
            </a:r>
            <a:endParaRPr lang="en-US" sz="2500" i="1" dirty="0"/>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5</a:t>
            </a:fld>
            <a:endParaRPr lang="en-US" dirty="0"/>
          </a:p>
        </p:txBody>
      </p:sp>
    </p:spTree>
    <p:extLst>
      <p:ext uri="{BB962C8B-B14F-4D97-AF65-F5344CB8AC3E}">
        <p14:creationId xmlns:p14="http://schemas.microsoft.com/office/powerpoint/2010/main" val="1508863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6</a:t>
            </a:fld>
            <a:endParaRPr lang="en-US" dirty="0"/>
          </a:p>
        </p:txBody>
      </p:sp>
      <p:pic>
        <p:nvPicPr>
          <p:cNvPr id="5" name="Picture 4">
            <a:hlinkClick r:id="rId3"/>
          </p:cNvPr>
          <p:cNvPicPr>
            <a:picLocks noChangeAspect="1"/>
          </p:cNvPicPr>
          <p:nvPr/>
        </p:nvPicPr>
        <p:blipFill rotWithShape="1">
          <a:blip r:embed="rId4"/>
          <a:srcRect l="11933" t="11459" r="13104" b="6889"/>
          <a:stretch/>
        </p:blipFill>
        <p:spPr>
          <a:xfrm>
            <a:off x="990600" y="209550"/>
            <a:ext cx="7696200" cy="4713094"/>
          </a:xfrm>
          <a:prstGeom prst="rect">
            <a:avLst/>
          </a:prstGeom>
        </p:spPr>
      </p:pic>
    </p:spTree>
    <p:extLst>
      <p:ext uri="{BB962C8B-B14F-4D97-AF65-F5344CB8AC3E}">
        <p14:creationId xmlns:p14="http://schemas.microsoft.com/office/powerpoint/2010/main" val="2972867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24" y="2139702"/>
            <a:ext cx="7560000" cy="900000"/>
          </a:xfrm>
        </p:spPr>
        <p:txBody>
          <a:bodyPr/>
          <a:lstStyle/>
          <a:p>
            <a:pPr algn="ctr"/>
            <a:r>
              <a:rPr lang="en-US" sz="11500" i="1" dirty="0" smtClean="0"/>
              <a:t>WH</a:t>
            </a:r>
            <a:r>
              <a:rPr lang="cs-CZ" sz="11500" i="1" dirty="0" smtClean="0"/>
              <a:t>O</a:t>
            </a:r>
            <a:r>
              <a:rPr lang="en-US" sz="4000" i="1" dirty="0" smtClean="0"/>
              <a:t/>
            </a:r>
            <a:br>
              <a:rPr lang="en-US" sz="4000" i="1" dirty="0" smtClean="0"/>
            </a:br>
            <a:r>
              <a:rPr lang="en-GB" sz="3000" i="1" dirty="0" smtClean="0"/>
              <a:t>should use IndiKit?</a:t>
            </a:r>
            <a:endParaRPr lang="en-GB" sz="3000" i="1" dirty="0"/>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7</a:t>
            </a:fld>
            <a:endParaRPr lang="en-US" dirty="0"/>
          </a:p>
        </p:txBody>
      </p:sp>
    </p:spTree>
    <p:extLst>
      <p:ext uri="{BB962C8B-B14F-4D97-AF65-F5344CB8AC3E}">
        <p14:creationId xmlns:p14="http://schemas.microsoft.com/office/powerpoint/2010/main" val="225757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590550"/>
            <a:ext cx="7209000" cy="3765450"/>
          </a:xfrm>
        </p:spPr>
        <p:txBody>
          <a:bodyPr/>
          <a:lstStyle/>
          <a:p>
            <a:pPr marL="0" indent="0">
              <a:lnSpc>
                <a:spcPct val="95000"/>
              </a:lnSpc>
              <a:buNone/>
            </a:pPr>
            <a:r>
              <a:rPr lang="en-GB" b="1" dirty="0" smtClean="0">
                <a:solidFill>
                  <a:schemeClr val="tx2"/>
                </a:solidFill>
              </a:rPr>
              <a:t>IndiKit should be used by:</a:t>
            </a:r>
            <a:endParaRPr lang="en-GB" b="1" dirty="0" smtClean="0"/>
          </a:p>
          <a:p>
            <a:pPr>
              <a:lnSpc>
                <a:spcPct val="95000"/>
              </a:lnSpc>
            </a:pPr>
            <a:r>
              <a:rPr lang="en-US" dirty="0"/>
              <a:t>p</a:t>
            </a:r>
            <a:r>
              <a:rPr lang="en-US" dirty="0" smtClean="0"/>
              <a:t>eople who design </a:t>
            </a:r>
            <a:r>
              <a:rPr lang="en-US" b="1" dirty="0" smtClean="0"/>
              <a:t>M&amp;E systems and surveys</a:t>
            </a:r>
          </a:p>
          <a:p>
            <a:pPr lvl="2">
              <a:lnSpc>
                <a:spcPct val="95000"/>
              </a:lnSpc>
            </a:pPr>
            <a:r>
              <a:rPr lang="en-US" i="1" dirty="0" smtClean="0"/>
              <a:t>M&amp;E Officers, Project / </a:t>
            </a:r>
            <a:r>
              <a:rPr lang="en-US" i="1" dirty="0" err="1" smtClean="0"/>
              <a:t>Programme</a:t>
            </a:r>
            <a:r>
              <a:rPr lang="en-US" i="1" dirty="0" smtClean="0"/>
              <a:t> Managers (PMs) …</a:t>
            </a:r>
          </a:p>
          <a:p>
            <a:pPr marL="576000" lvl="2" indent="0">
              <a:lnSpc>
                <a:spcPct val="95000"/>
              </a:lnSpc>
              <a:buNone/>
            </a:pPr>
            <a:endParaRPr lang="cs-CZ" dirty="0" smtClean="0"/>
          </a:p>
          <a:p>
            <a:pPr>
              <a:lnSpc>
                <a:spcPct val="95000"/>
              </a:lnSpc>
            </a:pPr>
            <a:r>
              <a:rPr lang="en-US" dirty="0" smtClean="0"/>
              <a:t>people who develop new </a:t>
            </a:r>
            <a:r>
              <a:rPr lang="en-US" b="1" dirty="0" smtClean="0"/>
              <a:t>logframes</a:t>
            </a:r>
            <a:endParaRPr lang="en-US" dirty="0"/>
          </a:p>
          <a:p>
            <a:pPr lvl="2">
              <a:lnSpc>
                <a:spcPct val="95000"/>
              </a:lnSpc>
            </a:pPr>
            <a:r>
              <a:rPr lang="en-US" i="1" dirty="0" smtClean="0"/>
              <a:t>Heads of </a:t>
            </a:r>
            <a:r>
              <a:rPr lang="en-US" i="1" dirty="0" err="1" smtClean="0"/>
              <a:t>Programmes</a:t>
            </a:r>
            <a:r>
              <a:rPr lang="en-US" i="1" dirty="0" smtClean="0"/>
              <a:t>, </a:t>
            </a:r>
            <a:r>
              <a:rPr lang="en-US" i="1" dirty="0" smtClean="0"/>
              <a:t>PMs, Desk Officers, Grants Development Managers, technical advisors …</a:t>
            </a:r>
          </a:p>
          <a:p>
            <a:pPr marL="0" indent="0">
              <a:lnSpc>
                <a:spcPct val="95000"/>
              </a:lnSpc>
              <a:buNone/>
            </a:pPr>
            <a:endParaRPr lang="en-GB" b="1" dirty="0" smtClean="0"/>
          </a:p>
          <a:p>
            <a:pPr>
              <a:lnSpc>
                <a:spcPct val="95000"/>
              </a:lnSpc>
            </a:pPr>
            <a:r>
              <a:rPr lang="en-GB" dirty="0" smtClean="0"/>
              <a:t>It is very easy to use IndiKit – </a:t>
            </a:r>
            <a:r>
              <a:rPr lang="en-GB" b="1" dirty="0" smtClean="0"/>
              <a:t>anyone can do it!</a:t>
            </a:r>
          </a:p>
          <a:p>
            <a:pPr marL="0" indent="0">
              <a:lnSpc>
                <a:spcPct val="95000"/>
              </a:lnSpc>
              <a:buNone/>
            </a:pPr>
            <a:endParaRPr lang="en-GB" sz="1600" dirty="0" smtClean="0"/>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8</a:t>
            </a:fld>
            <a:endParaRPr lang="en-US" dirty="0"/>
          </a:p>
        </p:txBody>
      </p:sp>
    </p:spTree>
    <p:extLst>
      <p:ext uri="{BB962C8B-B14F-4D97-AF65-F5344CB8AC3E}">
        <p14:creationId xmlns:p14="http://schemas.microsoft.com/office/powerpoint/2010/main" val="15446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24" y="2139702"/>
            <a:ext cx="7560000" cy="900000"/>
          </a:xfrm>
        </p:spPr>
        <p:txBody>
          <a:bodyPr/>
          <a:lstStyle/>
          <a:p>
            <a:pPr algn="ctr"/>
            <a:r>
              <a:rPr lang="en-US" sz="11500" i="1" dirty="0" smtClean="0"/>
              <a:t>WH</a:t>
            </a:r>
            <a:r>
              <a:rPr lang="cs-CZ" sz="11500" i="1" dirty="0"/>
              <a:t>Y</a:t>
            </a:r>
            <a:r>
              <a:rPr lang="en-US" sz="4000" i="1" dirty="0" smtClean="0"/>
              <a:t/>
            </a:r>
            <a:br>
              <a:rPr lang="en-US" sz="4000" i="1" dirty="0" smtClean="0"/>
            </a:br>
            <a:r>
              <a:rPr lang="en-GB" sz="2400" i="1" dirty="0" smtClean="0"/>
              <a:t>should you use IndiKit?</a:t>
            </a:r>
            <a:endParaRPr lang="en-GB" sz="2400" i="1" dirty="0"/>
          </a:p>
        </p:txBody>
      </p:sp>
      <p:sp>
        <p:nvSpPr>
          <p:cNvPr id="4" name="Slide Number Placeholder 3"/>
          <p:cNvSpPr>
            <a:spLocks noGrp="1"/>
          </p:cNvSpPr>
          <p:nvPr>
            <p:ph type="sldNum" sz="quarter" idx="14"/>
          </p:nvPr>
        </p:nvSpPr>
        <p:spPr/>
        <p:txBody>
          <a:bodyPr/>
          <a:lstStyle/>
          <a:p>
            <a:pPr>
              <a:defRPr/>
            </a:pPr>
            <a:fld id="{646FB938-5FCE-4D92-988B-DF61F35B39B4}" type="slidenum">
              <a:rPr lang="en-US" smtClean="0"/>
              <a:pPr>
                <a:defRPr/>
              </a:pPr>
              <a:t>9</a:t>
            </a:fld>
            <a:endParaRPr lang="en-US" dirty="0"/>
          </a:p>
        </p:txBody>
      </p:sp>
    </p:spTree>
    <p:extLst>
      <p:ext uri="{BB962C8B-B14F-4D97-AF65-F5344CB8AC3E}">
        <p14:creationId xmlns:p14="http://schemas.microsoft.com/office/powerpoint/2010/main" val="1072527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 in Need">
  <a:themeElements>
    <a:clrScheme name="Člověk v tísni">
      <a:dk1>
        <a:sysClr val="windowText" lastClr="000000"/>
      </a:dk1>
      <a:lt1>
        <a:srgbClr val="FFFFFF"/>
      </a:lt1>
      <a:dk2>
        <a:srgbClr val="F04E23"/>
      </a:dk2>
      <a:lt2>
        <a:srgbClr val="808080"/>
      </a:lt2>
      <a:accent1>
        <a:srgbClr val="F04E23"/>
      </a:accent1>
      <a:accent2>
        <a:srgbClr val="F7946A"/>
      </a:accent2>
      <a:accent3>
        <a:srgbClr val="B23815"/>
      </a:accent3>
      <a:accent4>
        <a:srgbClr val="FDD8C4"/>
      </a:accent4>
      <a:accent5>
        <a:srgbClr val="808080"/>
      </a:accent5>
      <a:accent6>
        <a:srgbClr val="70AD47"/>
      </a:accent6>
      <a:hlink>
        <a:srgbClr val="F04E23"/>
      </a:hlink>
      <a:folHlink>
        <a:srgbClr val="F04E23"/>
      </a:folHlink>
    </a:clrScheme>
    <a:fontScheme name="Kancelář">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mn-lt"/>
          </a:defRPr>
        </a:defPPr>
      </a:lstStyle>
    </a:txDef>
  </a:objectDefaults>
  <a:extraClrSchemeLst/>
  <a:extLst>
    <a:ext uri="{05A4C25C-085E-4340-85A3-A5531E510DB2}">
      <thm15:themeFamily xmlns:thm15="http://schemas.microsoft.com/office/thememl/2012/main" name="PIN_IndiKit FSC 2017-12.potx" id="{B025DC54-18E7-4A93-B291-4F56145AA7A1}" vid="{30F7B87D-09CD-4B2E-BEDA-293F73A00801}"/>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PIN_IndiKit FSC 2017-12</Template>
  <TotalTime>0</TotalTime>
  <Words>1604</Words>
  <Application>Microsoft Office PowerPoint</Application>
  <PresentationFormat>On-screen Show (16:9)</PresentationFormat>
  <Paragraphs>148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Wingdings</vt:lpstr>
      <vt:lpstr>Wingdings 3</vt:lpstr>
      <vt:lpstr>Person in Need</vt:lpstr>
      <vt:lpstr>PowerPoint Presentation</vt:lpstr>
      <vt:lpstr>WHAT is www.indikit.net about?</vt:lpstr>
      <vt:lpstr>PowerPoint Presentation</vt:lpstr>
      <vt:lpstr>PowerPoint Presentation</vt:lpstr>
      <vt:lpstr>HOW www.indikit.net works?</vt:lpstr>
      <vt:lpstr>PowerPoint Presentation</vt:lpstr>
      <vt:lpstr>WHO should use IndiKit?</vt:lpstr>
      <vt:lpstr>PowerPoint Presentation</vt:lpstr>
      <vt:lpstr>WHY should you use IndiKit?</vt:lpstr>
      <vt:lpstr>PowerPoint Presentation</vt:lpstr>
      <vt:lpstr>WHEN can IndiKit help you?</vt:lpstr>
      <vt:lpstr>PowerPoint Presentation</vt:lpstr>
      <vt:lpstr>How Can    YOU  Get Involved?</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2018-02-06T08:24:50Z</dcterms:created>
  <dcterms:modified xsi:type="dcterms:W3CDTF">2018-03-01T10:35:12Z</dcterms:modified>
</cp:coreProperties>
</file>